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72" r:id="rId2"/>
  </p:sldMasterIdLst>
  <p:notesMasterIdLst>
    <p:notesMasterId r:id="rId107"/>
  </p:notesMasterIdLst>
  <p:sldIdLst>
    <p:sldId id="281" r:id="rId3"/>
    <p:sldId id="1065" r:id="rId4"/>
    <p:sldId id="1186" r:id="rId5"/>
    <p:sldId id="1334" r:id="rId6"/>
    <p:sldId id="1393" r:id="rId7"/>
    <p:sldId id="1378" r:id="rId8"/>
    <p:sldId id="1379" r:id="rId9"/>
    <p:sldId id="1380" r:id="rId10"/>
    <p:sldId id="1394" r:id="rId11"/>
    <p:sldId id="1275" r:id="rId12"/>
    <p:sldId id="1276" r:id="rId13"/>
    <p:sldId id="1187" r:id="rId14"/>
    <p:sldId id="1188" r:id="rId15"/>
    <p:sldId id="1376" r:id="rId16"/>
    <p:sldId id="486" r:id="rId17"/>
    <p:sldId id="1342" r:id="rId18"/>
    <p:sldId id="1279" r:id="rId19"/>
    <p:sldId id="1395" r:id="rId20"/>
    <p:sldId id="459" r:id="rId21"/>
    <p:sldId id="1397" r:id="rId22"/>
    <p:sldId id="1398" r:id="rId23"/>
    <p:sldId id="1066" r:id="rId24"/>
    <p:sldId id="1153" r:id="rId25"/>
    <p:sldId id="1028" r:id="rId26"/>
    <p:sldId id="1399" r:id="rId27"/>
    <p:sldId id="506" r:id="rId28"/>
    <p:sldId id="1400" r:id="rId29"/>
    <p:sldId id="1401" r:id="rId30"/>
    <p:sldId id="1402" r:id="rId31"/>
    <p:sldId id="1403" r:id="rId32"/>
    <p:sldId id="1404" r:id="rId33"/>
    <p:sldId id="1405" r:id="rId34"/>
    <p:sldId id="1406" r:id="rId35"/>
    <p:sldId id="1407" r:id="rId36"/>
    <p:sldId id="1408" r:id="rId37"/>
    <p:sldId id="1409" r:id="rId38"/>
    <p:sldId id="1410" r:id="rId39"/>
    <p:sldId id="1076" r:id="rId40"/>
    <p:sldId id="1412" r:id="rId41"/>
    <p:sldId id="1413" r:id="rId42"/>
    <p:sldId id="1414" r:id="rId43"/>
    <p:sldId id="424" r:id="rId44"/>
    <p:sldId id="465" r:id="rId45"/>
    <p:sldId id="1415" r:id="rId46"/>
    <p:sldId id="1081" r:id="rId47"/>
    <p:sldId id="1089" r:id="rId48"/>
    <p:sldId id="1090" r:id="rId49"/>
    <p:sldId id="959" r:id="rId50"/>
    <p:sldId id="1044" r:id="rId51"/>
    <p:sldId id="462" r:id="rId52"/>
    <p:sldId id="410" r:id="rId53"/>
    <p:sldId id="1047" r:id="rId54"/>
    <p:sldId id="1048" r:id="rId55"/>
    <p:sldId id="1058" r:id="rId56"/>
    <p:sldId id="1049" r:id="rId57"/>
    <p:sldId id="1059" r:id="rId58"/>
    <p:sldId id="1060" r:id="rId59"/>
    <p:sldId id="1061" r:id="rId60"/>
    <p:sldId id="566" r:id="rId61"/>
    <p:sldId id="1063" r:id="rId62"/>
    <p:sldId id="1062" r:id="rId63"/>
    <p:sldId id="1064" r:id="rId64"/>
    <p:sldId id="1095" r:id="rId65"/>
    <p:sldId id="401" r:id="rId66"/>
    <p:sldId id="1033" r:id="rId67"/>
    <p:sldId id="1025" r:id="rId68"/>
    <p:sldId id="1034" r:id="rId69"/>
    <p:sldId id="974" r:id="rId70"/>
    <p:sldId id="948" r:id="rId71"/>
    <p:sldId id="949" r:id="rId72"/>
    <p:sldId id="527" r:id="rId73"/>
    <p:sldId id="981" r:id="rId74"/>
    <p:sldId id="1185" r:id="rId75"/>
    <p:sldId id="304" r:id="rId76"/>
    <p:sldId id="1159" r:id="rId77"/>
    <p:sldId id="1160" r:id="rId78"/>
    <p:sldId id="1102" r:id="rId79"/>
    <p:sldId id="1103" r:id="rId80"/>
    <p:sldId id="1161" r:id="rId81"/>
    <p:sldId id="1104" r:id="rId82"/>
    <p:sldId id="1180" r:id="rId83"/>
    <p:sldId id="1148" r:id="rId84"/>
    <p:sldId id="1177" r:id="rId85"/>
    <p:sldId id="1389" r:id="rId86"/>
    <p:sldId id="1390" r:id="rId87"/>
    <p:sldId id="1391" r:id="rId88"/>
    <p:sldId id="1179" r:id="rId89"/>
    <p:sldId id="1151" r:id="rId90"/>
    <p:sldId id="1176" r:id="rId91"/>
    <p:sldId id="1149" r:id="rId92"/>
    <p:sldId id="1154" r:id="rId93"/>
    <p:sldId id="1156" r:id="rId94"/>
    <p:sldId id="464" r:id="rId95"/>
    <p:sldId id="1109" r:id="rId96"/>
    <p:sldId id="476" r:id="rId97"/>
    <p:sldId id="1004" r:id="rId98"/>
    <p:sldId id="1171" r:id="rId99"/>
    <p:sldId id="1396" r:id="rId100"/>
    <p:sldId id="1172" r:id="rId101"/>
    <p:sldId id="1111" r:id="rId102"/>
    <p:sldId id="1157" r:id="rId103"/>
    <p:sldId id="1392" r:id="rId104"/>
    <p:sldId id="454" r:id="rId105"/>
    <p:sldId id="455" r:id="rId106"/>
  </p:sldIdLst>
  <p:sldSz cx="9144000" cy="5143500" type="screen16x9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5DAA"/>
    <a:srgbClr val="683277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BDDA44-ED5E-48D2-8935-540E966C7223}" v="1" dt="2020-11-30T08:47:55.5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3792" autoAdjust="0"/>
  </p:normalViewPr>
  <p:slideViewPr>
    <p:cSldViewPr snapToGrid="0">
      <p:cViewPr varScale="1">
        <p:scale>
          <a:sx n="88" d="100"/>
          <a:sy n="88" d="100"/>
        </p:scale>
        <p:origin x="700" y="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770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viewProps" Target="view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ian, Cyrene X" userId="243cdcee-e7f0-492a-a556-64f4413fffee" providerId="ADAL" clId="{76BDDA44-ED5E-48D2-8935-540E966C7223}"/>
    <pc:docChg chg="modSld">
      <pc:chgData name="Qian, Cyrene X" userId="243cdcee-e7f0-492a-a556-64f4413fffee" providerId="ADAL" clId="{76BDDA44-ED5E-48D2-8935-540E966C7223}" dt="2020-12-16T07:34:51.090" v="2" actId="20577"/>
      <pc:docMkLst>
        <pc:docMk/>
      </pc:docMkLst>
      <pc:sldChg chg="modSp">
        <pc:chgData name="Qian, Cyrene X" userId="243cdcee-e7f0-492a-a556-64f4413fffee" providerId="ADAL" clId="{76BDDA44-ED5E-48D2-8935-540E966C7223}" dt="2020-12-16T05:27:02.674" v="1" actId="20577"/>
        <pc:sldMkLst>
          <pc:docMk/>
          <pc:sldMk cId="550671589" sldId="281"/>
        </pc:sldMkLst>
        <pc:spChg chg="mod">
          <ac:chgData name="Qian, Cyrene X" userId="243cdcee-e7f0-492a-a556-64f4413fffee" providerId="ADAL" clId="{76BDDA44-ED5E-48D2-8935-540E966C7223}" dt="2020-12-16T05:27:02.674" v="1" actId="20577"/>
          <ac:spMkLst>
            <pc:docMk/>
            <pc:sldMk cId="550671589" sldId="281"/>
            <ac:spMk id="5" creationId="{00000000-0000-0000-0000-000000000000}"/>
          </ac:spMkLst>
        </pc:spChg>
      </pc:sldChg>
      <pc:sldChg chg="modSp">
        <pc:chgData name="Qian, Cyrene X" userId="243cdcee-e7f0-492a-a556-64f4413fffee" providerId="ADAL" clId="{76BDDA44-ED5E-48D2-8935-540E966C7223}" dt="2020-12-16T07:34:51.090" v="2" actId="20577"/>
        <pc:sldMkLst>
          <pc:docMk/>
          <pc:sldMk cId="998849209" sldId="566"/>
        </pc:sldMkLst>
        <pc:spChg chg="mod">
          <ac:chgData name="Qian, Cyrene X" userId="243cdcee-e7f0-492a-a556-64f4413fffee" providerId="ADAL" clId="{76BDDA44-ED5E-48D2-8935-540E966C7223}" dt="2020-12-16T07:34:51.090" v="2" actId="20577"/>
          <ac:spMkLst>
            <pc:docMk/>
            <pc:sldMk cId="998849209" sldId="566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91B0E5-2963-43C2-A7AB-4B66B137C44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5AC7D74B-CDAD-4140-B5E1-4C6156285A66}">
      <dgm:prSet phldrT="[Text]" custT="1"/>
      <dgm:spPr>
        <a:noFill/>
      </dgm:spPr>
      <dgm:t>
        <a:bodyPr/>
        <a:lstStyle/>
        <a:p>
          <a:endParaRPr lang="en-US" sz="1400" dirty="0"/>
        </a:p>
      </dgm:t>
    </dgm:pt>
    <dgm:pt modelId="{09662CFD-71F3-4FF9-B53A-5F29790E44DC}" type="parTrans" cxnId="{6E17E4A5-339A-41FC-BDE3-93B2F7467F13}">
      <dgm:prSet/>
      <dgm:spPr/>
      <dgm:t>
        <a:bodyPr/>
        <a:lstStyle/>
        <a:p>
          <a:endParaRPr lang="en-US"/>
        </a:p>
      </dgm:t>
    </dgm:pt>
    <dgm:pt modelId="{ADB0BB7C-504E-4E6D-BAAA-E791D08C7439}" type="sibTrans" cxnId="{6E17E4A5-339A-41FC-BDE3-93B2F7467F13}">
      <dgm:prSet/>
      <dgm:spPr/>
      <dgm:t>
        <a:bodyPr/>
        <a:lstStyle/>
        <a:p>
          <a:endParaRPr lang="en-US"/>
        </a:p>
      </dgm:t>
    </dgm:pt>
    <dgm:pt modelId="{CEE8F524-1A9D-4A52-93EC-5962BE581710}">
      <dgm:prSet phldrT="[Text]" custT="1"/>
      <dgm:spPr/>
      <dgm:t>
        <a:bodyPr/>
        <a:lstStyle/>
        <a:p>
          <a:endParaRPr lang="en-US" sz="1800" dirty="0"/>
        </a:p>
      </dgm:t>
    </dgm:pt>
    <dgm:pt modelId="{BA0E10D8-6CE8-44B3-8762-40A1CB29CA36}" type="parTrans" cxnId="{386FB222-9B2E-46CF-ACFE-BABB44316F09}">
      <dgm:prSet/>
      <dgm:spPr/>
      <dgm:t>
        <a:bodyPr/>
        <a:lstStyle/>
        <a:p>
          <a:endParaRPr lang="en-US"/>
        </a:p>
      </dgm:t>
    </dgm:pt>
    <dgm:pt modelId="{EFC5379D-8ACB-4F63-B9DE-E2EB8DA39A40}" type="sibTrans" cxnId="{386FB222-9B2E-46CF-ACFE-BABB44316F09}">
      <dgm:prSet/>
      <dgm:spPr/>
      <dgm:t>
        <a:bodyPr/>
        <a:lstStyle/>
        <a:p>
          <a:endParaRPr lang="en-US"/>
        </a:p>
      </dgm:t>
    </dgm:pt>
    <dgm:pt modelId="{70393505-24F7-41DC-B9AE-ADB0E174F713}">
      <dgm:prSet phldrT="[Text]" custT="1"/>
      <dgm:spPr>
        <a:noFill/>
      </dgm:spPr>
      <dgm:t>
        <a:bodyPr/>
        <a:lstStyle/>
        <a:p>
          <a:endParaRPr lang="en-US" sz="1600" dirty="0"/>
        </a:p>
      </dgm:t>
    </dgm:pt>
    <dgm:pt modelId="{44C4F787-F16C-412C-B125-44FCBB03F388}" type="sibTrans" cxnId="{31359D16-5495-448C-AE5E-264917ABB2E9}">
      <dgm:prSet/>
      <dgm:spPr/>
      <dgm:t>
        <a:bodyPr/>
        <a:lstStyle/>
        <a:p>
          <a:endParaRPr lang="en-US"/>
        </a:p>
      </dgm:t>
    </dgm:pt>
    <dgm:pt modelId="{85C8488C-5D95-4C35-9C12-58D308EFDDE7}" type="parTrans" cxnId="{31359D16-5495-448C-AE5E-264917ABB2E9}">
      <dgm:prSet/>
      <dgm:spPr/>
      <dgm:t>
        <a:bodyPr/>
        <a:lstStyle/>
        <a:p>
          <a:endParaRPr lang="en-US"/>
        </a:p>
      </dgm:t>
    </dgm:pt>
    <dgm:pt modelId="{076BAA9A-D566-4C19-9538-E943E2A04AF4}" type="pres">
      <dgm:prSet presAssocID="{B391B0E5-2963-43C2-A7AB-4B66B137C448}" presName="arrowDiagram" presStyleCnt="0">
        <dgm:presLayoutVars>
          <dgm:chMax val="5"/>
          <dgm:dir/>
          <dgm:resizeHandles val="exact"/>
        </dgm:presLayoutVars>
      </dgm:prSet>
      <dgm:spPr/>
    </dgm:pt>
    <dgm:pt modelId="{367673EE-3D12-466A-A0F3-B8E808C48C11}" type="pres">
      <dgm:prSet presAssocID="{B391B0E5-2963-43C2-A7AB-4B66B137C448}" presName="arrow" presStyleLbl="bgShp" presStyleIdx="0" presStyleCnt="1" custLinFactNeighborX="1883" custLinFactNeighborY="741"/>
      <dgm:spPr>
        <a:solidFill>
          <a:schemeClr val="bg2">
            <a:lumMod val="90000"/>
          </a:schemeClr>
        </a:solidFill>
      </dgm:spPr>
    </dgm:pt>
    <dgm:pt modelId="{9434AC31-3FD9-4F82-86DD-8BC9C79B813C}" type="pres">
      <dgm:prSet presAssocID="{B391B0E5-2963-43C2-A7AB-4B66B137C448}" presName="arrowDiagram3" presStyleCnt="0"/>
      <dgm:spPr/>
    </dgm:pt>
    <dgm:pt modelId="{5E9C7D43-EA64-48DE-AAB2-278F2F4DEEBE}" type="pres">
      <dgm:prSet presAssocID="{5AC7D74B-CDAD-4140-B5E1-4C6156285A66}" presName="bullet3a" presStyleLbl="node1" presStyleIdx="0" presStyleCnt="3" custLinFactNeighborX="64569" custLinFactNeighborY="8933"/>
      <dgm:spPr/>
    </dgm:pt>
    <dgm:pt modelId="{C6F0A060-83EA-4DA2-BD51-7FC553AB7683}" type="pres">
      <dgm:prSet presAssocID="{5AC7D74B-CDAD-4140-B5E1-4C6156285A66}" presName="textBox3a" presStyleLbl="revTx" presStyleIdx="0" presStyleCnt="3" custScaleX="103139" custScaleY="53978" custLinFactNeighborY="-17344">
        <dgm:presLayoutVars>
          <dgm:bulletEnabled val="1"/>
        </dgm:presLayoutVars>
      </dgm:prSet>
      <dgm:spPr/>
    </dgm:pt>
    <dgm:pt modelId="{5FE1676E-EEB0-4E13-BA91-FBF0CB4928E4}" type="pres">
      <dgm:prSet presAssocID="{70393505-24F7-41DC-B9AE-ADB0E174F713}" presName="bullet3b" presStyleLbl="node1" presStyleIdx="1" presStyleCnt="3" custLinFactX="-222935" custLinFactY="200000" custLinFactNeighborX="-300000" custLinFactNeighborY="233195"/>
      <dgm:spPr/>
    </dgm:pt>
    <dgm:pt modelId="{211B9D87-20F3-4994-A940-3881AF4749E4}" type="pres">
      <dgm:prSet presAssocID="{70393505-24F7-41DC-B9AE-ADB0E174F713}" presName="textBox3b" presStyleLbl="revTx" presStyleIdx="1" presStyleCnt="3" custScaleX="133781" custScaleY="49081" custLinFactNeighborX="79948" custLinFactNeighborY="13238">
        <dgm:presLayoutVars>
          <dgm:bulletEnabled val="1"/>
        </dgm:presLayoutVars>
      </dgm:prSet>
      <dgm:spPr/>
    </dgm:pt>
    <dgm:pt modelId="{46F4D86F-A22F-4B52-ADAB-0B5FD640ED11}" type="pres">
      <dgm:prSet presAssocID="{CEE8F524-1A9D-4A52-93EC-5962BE581710}" presName="bullet3c" presStyleLbl="node1" presStyleIdx="2" presStyleCnt="3" custLinFactNeighborX="19691" custLinFactNeighborY="-30121"/>
      <dgm:spPr/>
    </dgm:pt>
    <dgm:pt modelId="{563520ED-B6B0-4456-A2CC-B2B040D16526}" type="pres">
      <dgm:prSet presAssocID="{CEE8F524-1A9D-4A52-93EC-5962BE581710}" presName="textBox3c" presStyleLbl="revTx" presStyleIdx="2" presStyleCnt="3" custScaleX="151040" custScaleY="31283" custLinFactNeighborX="19584" custLinFactNeighborY="-30668">
        <dgm:presLayoutVars>
          <dgm:bulletEnabled val="1"/>
        </dgm:presLayoutVars>
      </dgm:prSet>
      <dgm:spPr/>
    </dgm:pt>
  </dgm:ptLst>
  <dgm:cxnLst>
    <dgm:cxn modelId="{31359D16-5495-448C-AE5E-264917ABB2E9}" srcId="{B391B0E5-2963-43C2-A7AB-4B66B137C448}" destId="{70393505-24F7-41DC-B9AE-ADB0E174F713}" srcOrd="1" destOrd="0" parTransId="{85C8488C-5D95-4C35-9C12-58D308EFDDE7}" sibTransId="{44C4F787-F16C-412C-B125-44FCBB03F388}"/>
    <dgm:cxn modelId="{386FB222-9B2E-46CF-ACFE-BABB44316F09}" srcId="{B391B0E5-2963-43C2-A7AB-4B66B137C448}" destId="{CEE8F524-1A9D-4A52-93EC-5962BE581710}" srcOrd="2" destOrd="0" parTransId="{BA0E10D8-6CE8-44B3-8762-40A1CB29CA36}" sibTransId="{EFC5379D-8ACB-4F63-B9DE-E2EB8DA39A40}"/>
    <dgm:cxn modelId="{3B096E31-AEF8-4552-A65F-1DE4C0522E89}" type="presOf" srcId="{5AC7D74B-CDAD-4140-B5E1-4C6156285A66}" destId="{C6F0A060-83EA-4DA2-BD51-7FC553AB7683}" srcOrd="0" destOrd="0" presId="urn:microsoft.com/office/officeart/2005/8/layout/arrow2"/>
    <dgm:cxn modelId="{F19AC545-8144-4E61-8308-65BC739A7509}" type="presOf" srcId="{B391B0E5-2963-43C2-A7AB-4B66B137C448}" destId="{076BAA9A-D566-4C19-9538-E943E2A04AF4}" srcOrd="0" destOrd="0" presId="urn:microsoft.com/office/officeart/2005/8/layout/arrow2"/>
    <dgm:cxn modelId="{DE22166E-E661-45A8-B31C-86914325D316}" type="presOf" srcId="{70393505-24F7-41DC-B9AE-ADB0E174F713}" destId="{211B9D87-20F3-4994-A940-3881AF4749E4}" srcOrd="0" destOrd="0" presId="urn:microsoft.com/office/officeart/2005/8/layout/arrow2"/>
    <dgm:cxn modelId="{2C69C24E-2EF3-4E6C-AA58-2A871C370389}" type="presOf" srcId="{CEE8F524-1A9D-4A52-93EC-5962BE581710}" destId="{563520ED-B6B0-4456-A2CC-B2B040D16526}" srcOrd="0" destOrd="0" presId="urn:microsoft.com/office/officeart/2005/8/layout/arrow2"/>
    <dgm:cxn modelId="{6E17E4A5-339A-41FC-BDE3-93B2F7467F13}" srcId="{B391B0E5-2963-43C2-A7AB-4B66B137C448}" destId="{5AC7D74B-CDAD-4140-B5E1-4C6156285A66}" srcOrd="0" destOrd="0" parTransId="{09662CFD-71F3-4FF9-B53A-5F29790E44DC}" sibTransId="{ADB0BB7C-504E-4E6D-BAAA-E791D08C7439}"/>
    <dgm:cxn modelId="{8C6A1A64-607F-4E35-8F8C-F54BEBA69463}" type="presParOf" srcId="{076BAA9A-D566-4C19-9538-E943E2A04AF4}" destId="{367673EE-3D12-466A-A0F3-B8E808C48C11}" srcOrd="0" destOrd="0" presId="urn:microsoft.com/office/officeart/2005/8/layout/arrow2"/>
    <dgm:cxn modelId="{B809B07F-A803-4946-9853-28D6C3452A34}" type="presParOf" srcId="{076BAA9A-D566-4C19-9538-E943E2A04AF4}" destId="{9434AC31-3FD9-4F82-86DD-8BC9C79B813C}" srcOrd="1" destOrd="0" presId="urn:microsoft.com/office/officeart/2005/8/layout/arrow2"/>
    <dgm:cxn modelId="{C07A542B-1D9E-4D98-8AED-585683B26007}" type="presParOf" srcId="{9434AC31-3FD9-4F82-86DD-8BC9C79B813C}" destId="{5E9C7D43-EA64-48DE-AAB2-278F2F4DEEBE}" srcOrd="0" destOrd="0" presId="urn:microsoft.com/office/officeart/2005/8/layout/arrow2"/>
    <dgm:cxn modelId="{A5BF5EAD-E12B-474E-BCE9-B0179B043DD1}" type="presParOf" srcId="{9434AC31-3FD9-4F82-86DD-8BC9C79B813C}" destId="{C6F0A060-83EA-4DA2-BD51-7FC553AB7683}" srcOrd="1" destOrd="0" presId="urn:microsoft.com/office/officeart/2005/8/layout/arrow2"/>
    <dgm:cxn modelId="{D646F43C-E78D-4993-A96B-FFFC88E3FBE5}" type="presParOf" srcId="{9434AC31-3FD9-4F82-86DD-8BC9C79B813C}" destId="{5FE1676E-EEB0-4E13-BA91-FBF0CB4928E4}" srcOrd="2" destOrd="0" presId="urn:microsoft.com/office/officeart/2005/8/layout/arrow2"/>
    <dgm:cxn modelId="{872BAC77-013D-4702-BDD3-9DA222CE2C1E}" type="presParOf" srcId="{9434AC31-3FD9-4F82-86DD-8BC9C79B813C}" destId="{211B9D87-20F3-4994-A940-3881AF4749E4}" srcOrd="3" destOrd="0" presId="urn:microsoft.com/office/officeart/2005/8/layout/arrow2"/>
    <dgm:cxn modelId="{EF9680CA-2D20-4670-871F-549D76AEBC91}" type="presParOf" srcId="{9434AC31-3FD9-4F82-86DD-8BC9C79B813C}" destId="{46F4D86F-A22F-4B52-ADAB-0B5FD640ED11}" srcOrd="4" destOrd="0" presId="urn:microsoft.com/office/officeart/2005/8/layout/arrow2"/>
    <dgm:cxn modelId="{8891D7FC-334B-4778-B1F7-24A88C7412FE}" type="presParOf" srcId="{9434AC31-3FD9-4F82-86DD-8BC9C79B813C}" destId="{563520ED-B6B0-4456-A2CC-B2B040D16526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673EE-3D12-466A-A0F3-B8E808C48C11}">
      <dsp:nvSpPr>
        <dsp:cNvPr id="0" name=""/>
        <dsp:cNvSpPr/>
      </dsp:nvSpPr>
      <dsp:spPr>
        <a:xfrm>
          <a:off x="189106" y="0"/>
          <a:ext cx="5021990" cy="3138743"/>
        </a:xfrm>
        <a:prstGeom prst="swooshArrow">
          <a:avLst>
            <a:gd name="adj1" fmla="val 25000"/>
            <a:gd name="adj2" fmla="val 25000"/>
          </a:avLst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C7D43-EA64-48DE-AAB2-278F2F4DEEBE}">
      <dsp:nvSpPr>
        <dsp:cNvPr id="0" name=""/>
        <dsp:cNvSpPr/>
      </dsp:nvSpPr>
      <dsp:spPr>
        <a:xfrm>
          <a:off x="816654" y="2178025"/>
          <a:ext cx="130571" cy="1305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0A060-83EA-4DA2-BD51-7FC553AB7683}">
      <dsp:nvSpPr>
        <dsp:cNvPr id="0" name=""/>
        <dsp:cNvSpPr/>
      </dsp:nvSpPr>
      <dsp:spPr>
        <a:xfrm>
          <a:off x="779266" y="2283052"/>
          <a:ext cx="1206853" cy="489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87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779266" y="2283052"/>
        <a:ext cx="1206853" cy="489632"/>
      </dsp:txXfrm>
    </dsp:sp>
    <dsp:sp modelId="{5FE1676E-EEB0-4E13-BA91-FBF0CB4928E4}">
      <dsp:nvSpPr>
        <dsp:cNvPr id="0" name=""/>
        <dsp:cNvSpPr/>
      </dsp:nvSpPr>
      <dsp:spPr>
        <a:xfrm>
          <a:off x="650590" y="2335736"/>
          <a:ext cx="236033" cy="236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1B9D87-20F3-4994-A940-3881AF4749E4}">
      <dsp:nvSpPr>
        <dsp:cNvPr id="0" name=""/>
        <dsp:cNvSpPr/>
      </dsp:nvSpPr>
      <dsp:spPr>
        <a:xfrm>
          <a:off x="2762927" y="2092018"/>
          <a:ext cx="1612432" cy="83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069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2762927" y="2092018"/>
        <a:ext cx="1612432" cy="838046"/>
      </dsp:txXfrm>
    </dsp:sp>
    <dsp:sp modelId="{46F4D86F-A22F-4B52-ADAB-0B5FD640ED11}">
      <dsp:nvSpPr>
        <dsp:cNvPr id="0" name=""/>
        <dsp:cNvSpPr/>
      </dsp:nvSpPr>
      <dsp:spPr>
        <a:xfrm>
          <a:off x="3335239" y="695778"/>
          <a:ext cx="326429" cy="3264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3520ED-B6B0-4456-A2CC-B2B040D16526}">
      <dsp:nvSpPr>
        <dsp:cNvPr id="0" name=""/>
        <dsp:cNvSpPr/>
      </dsp:nvSpPr>
      <dsp:spPr>
        <a:xfrm>
          <a:off x="3362631" y="1037822"/>
          <a:ext cx="1820451" cy="682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968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3362631" y="1037822"/>
        <a:ext cx="1820451" cy="682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B4B13-46CE-4D44-8F24-C5A2665A028F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A12B0-9A02-4623-BBEB-1873FD19A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45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A12B0-9A02-4623-BBEB-1873FD19AC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923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A12B0-9A02-4623-BBEB-1873FD19ACA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70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A12B0-9A02-4623-BBEB-1873FD19ACA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93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A12B0-9A02-4623-BBEB-1873FD19ACAC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267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A12B0-9A02-4623-BBEB-1873FD19ACA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0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A12B0-9A02-4623-BBEB-1873FD19ACA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1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A12B0-9A02-4623-BBEB-1873FD19ACA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15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A12B0-9A02-4623-BBEB-1873FD19AC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22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54AA9-0106-9D42-9128-A9EA0B54C5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20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D578A-CA5E-5549-9107-B901221D5C5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0556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D578A-CA5E-5549-9107-B901221D5C5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65919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A12B0-9A02-4623-BBEB-1873FD19AC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47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A12B0-9A02-4623-BBEB-1873FD19ACA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1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A12B0-9A02-4623-BBEB-1873FD19AC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63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A12B0-9A02-4623-BBEB-1873FD19ACA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580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6177604" y="-7596"/>
            <a:ext cx="2286693" cy="1375664"/>
            <a:chOff x="6177603" y="-10127"/>
            <a:chExt cx="2286693" cy="1834218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178296" y="-4709"/>
              <a:ext cx="2286000" cy="1828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6178296" y="-10127"/>
              <a:ext cx="2286000" cy="1834217"/>
            </a:xfrm>
            <a:prstGeom prst="rect">
              <a:avLst/>
            </a:prstGeom>
            <a:solidFill>
              <a:srgbClr val="164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1" t="28111" r="13383" b="13651"/>
            <a:stretch/>
          </p:blipFill>
          <p:spPr>
            <a:xfrm>
              <a:off x="6177603" y="-643"/>
              <a:ext cx="2286001" cy="1824733"/>
            </a:xfrm>
            <a:prstGeom prst="rect">
              <a:avLst/>
            </a:prstGeom>
          </p:spPr>
        </p:pic>
      </p:grp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330696" y="285750"/>
            <a:ext cx="1981200" cy="304800"/>
          </a:xfrm>
        </p:spPr>
        <p:txBody>
          <a:bodyPr vert="horz">
            <a:noAutofit/>
          </a:bodyPr>
          <a:lstStyle>
            <a:lvl1pPr marL="0" indent="0">
              <a:buNone/>
              <a:defRPr sz="1600">
                <a:solidFill>
                  <a:srgbClr val="FFFFFF"/>
                </a:solidFill>
                <a:latin typeface="宋体" panose="02010600030101010101" pitchFamily="2" charset="-122"/>
                <a:cs typeface="Times New Roman" panose="02020603050405020304" pitchFamily="18" charset="0"/>
              </a:defRPr>
            </a:lvl1pPr>
            <a:lvl2pPr>
              <a:defRPr sz="1200" b="0" i="0">
                <a:solidFill>
                  <a:srgbClr val="FFFFFF"/>
                </a:solidFill>
                <a:latin typeface="Calibri Light"/>
                <a:cs typeface="Calibri Light"/>
              </a:defRPr>
            </a:lvl2pPr>
            <a:lvl3pPr>
              <a:defRPr sz="1200" b="0" i="0">
                <a:solidFill>
                  <a:srgbClr val="FFFFFF"/>
                </a:solidFill>
                <a:latin typeface="Calibri Light"/>
                <a:cs typeface="Calibri Light"/>
              </a:defRPr>
            </a:lvl3pPr>
            <a:lvl4pPr>
              <a:defRPr sz="1200" b="0" i="0">
                <a:solidFill>
                  <a:srgbClr val="FFFFFF"/>
                </a:solidFill>
                <a:latin typeface="Calibri Light"/>
                <a:cs typeface="Calibri Light"/>
              </a:defRPr>
            </a:lvl4pPr>
            <a:lvl5pPr>
              <a:defRPr sz="1200" b="0" i="0">
                <a:solidFill>
                  <a:srgbClr val="FFFFFF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330696" y="628986"/>
            <a:ext cx="1981200" cy="301752"/>
          </a:xfrm>
        </p:spPr>
        <p:txBody>
          <a:bodyPr vert="horz"/>
          <a:lstStyle>
            <a:lvl1pPr marL="0" indent="0">
              <a:buNone/>
              <a:defRPr sz="120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Presenter’s Title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330696" y="962974"/>
            <a:ext cx="1981200" cy="304800"/>
          </a:xfrm>
        </p:spPr>
        <p:txBody>
          <a:bodyPr vert="horz"/>
          <a:lstStyle>
            <a:lvl1pPr marL="0" indent="0">
              <a:buNone/>
              <a:defRPr sz="1200" baseline="0">
                <a:solidFill>
                  <a:srgbClr val="FFFFFF"/>
                </a:solidFill>
                <a:latin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Presenter’s Contact Info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431131"/>
          </a:xfrm>
        </p:spPr>
        <p:txBody>
          <a:bodyPr>
            <a:noAutofit/>
          </a:bodyPr>
          <a:lstStyle>
            <a:lvl1pPr algn="l">
              <a:defRPr sz="3600" b="0">
                <a:solidFill>
                  <a:schemeClr val="accent1"/>
                </a:solidFill>
                <a:latin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75348"/>
            <a:ext cx="7772400" cy="1225202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/>
                </a:solidFill>
                <a:latin typeface="宋体" panose="02010600030101010101" pitchFamily="2" charset="-122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rgbClr val="425563"/>
                </a:solidFill>
              </a:rPr>
              <a:t>ACS / Proprietary and Confidential / Do Not Distribute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endParaRPr lang="en-US" dirty="0">
              <a:solidFill>
                <a:srgbClr val="4255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0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anchor="t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Copyright 2019 American Chemical Society.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700">
                <a:solidFill>
                  <a:schemeClr val="accent3"/>
                </a:solidFill>
              </a:defRPr>
            </a:lvl1pPr>
          </a:lstStyle>
          <a:p>
            <a:fld id="{D0E04479-72A1-426A-804A-2CC049AC2B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fld id="{51BD311D-19AC-49A0-9727-ADF84070E912}" type="datetime1">
              <a:rPr lang="en-US" smtClean="0"/>
              <a:t>12/16/2020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71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anchor="t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Copyright 2019 American Chemical Society.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0E04479-72A1-426A-804A-2CC049AC2B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047750"/>
            <a:ext cx="7772400" cy="1676400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2818210"/>
            <a:ext cx="7772400" cy="112514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fld id="{2934ED94-2A7B-4205-BFD7-100E91B164A0}" type="datetime1">
              <a:rPr lang="en-US" smtClean="0"/>
              <a:t>12/16/2020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323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2144"/>
            <a:ext cx="4038600" cy="331927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52144"/>
            <a:ext cx="4038600" cy="331927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anchor="t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Copyright 2019 American Chemical Society.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0E04479-72A1-426A-804A-2CC049AC2B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fld id="{642B1131-C94F-4DC0-A387-5F1073C95F1A}" type="datetime1">
              <a:rPr lang="en-US" smtClean="0"/>
              <a:t>12/16/2020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572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/Per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6177604" y="-7596"/>
            <a:ext cx="2286693" cy="1375664"/>
            <a:chOff x="6177603" y="-10127"/>
            <a:chExt cx="2286693" cy="1834218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178296" y="-4709"/>
              <a:ext cx="22860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 userDrawn="1"/>
          </p:nvSpPr>
          <p:spPr>
            <a:xfrm>
              <a:off x="6178296" y="-10127"/>
              <a:ext cx="2286000" cy="1834217"/>
            </a:xfrm>
            <a:prstGeom prst="rect">
              <a:avLst/>
            </a:prstGeom>
            <a:solidFill>
              <a:srgbClr val="164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1" t="28111" r="13383" b="13651"/>
            <a:stretch/>
          </p:blipFill>
          <p:spPr>
            <a:xfrm>
              <a:off x="6177603" y="-643"/>
              <a:ext cx="2286001" cy="182473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4228"/>
            <a:ext cx="8022336" cy="6314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12848"/>
            <a:ext cx="8022336" cy="22639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anchor="t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Copyright 2019 American Chemical Society.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E04479-72A1-426A-804A-2CC049AC2B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345936" y="855726"/>
            <a:ext cx="1981200" cy="381000"/>
          </a:xfrm>
        </p:spPr>
        <p:txBody>
          <a:bodyPr vert="horz"/>
          <a:lstStyle>
            <a:lvl1pPr marL="0" indent="0">
              <a:buNone/>
              <a:defRPr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1450" indent="-171450">
              <a:buFont typeface="Arial"/>
              <a:buChar char="•"/>
              <a:defRPr sz="1200" b="0" i="0">
                <a:solidFill>
                  <a:schemeClr val="bg1"/>
                </a:solidFill>
                <a:latin typeface="Calibri Light"/>
                <a:cs typeface="Calibri Light"/>
              </a:defRPr>
            </a:lvl2pPr>
            <a:lvl3pPr marL="171450" indent="-171450">
              <a:buFont typeface="Arial"/>
              <a:buChar char="•"/>
              <a:defRPr sz="1200" b="0" i="0">
                <a:solidFill>
                  <a:schemeClr val="bg1"/>
                </a:solidFill>
                <a:latin typeface="Calibri Light"/>
                <a:cs typeface="Calibri Light"/>
              </a:defRPr>
            </a:lvl3pPr>
            <a:lvl4pPr marL="171450" indent="-171450">
              <a:buFont typeface="Arial"/>
              <a:buChar char="•"/>
              <a:defRPr sz="1200" b="0" i="0">
                <a:solidFill>
                  <a:schemeClr val="bg1"/>
                </a:solidFill>
                <a:latin typeface="Calibri Light"/>
                <a:cs typeface="Calibri Light"/>
              </a:defRPr>
            </a:lvl4pPr>
            <a:lvl5pPr marL="171450" indent="-171450">
              <a:buFont typeface="Arial"/>
              <a:buChar char="•"/>
              <a:defRPr sz="1200" b="0" i="0">
                <a:solidFill>
                  <a:schemeClr val="bg1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345936" y="285750"/>
            <a:ext cx="1981200" cy="533400"/>
          </a:xfrm>
        </p:spPr>
        <p:txBody>
          <a:bodyPr vert="horz"/>
          <a:lstStyle>
            <a:lvl1pPr marL="0" indent="0">
              <a:buNone/>
              <a:defRPr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Percent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fld id="{65DD9DC1-67AF-462E-839A-63ED85A721E0}" type="datetime1">
              <a:rPr lang="en-US" smtClean="0"/>
              <a:t>12/16/2020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7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5050" y="470536"/>
            <a:ext cx="5105400" cy="63588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1225296"/>
            <a:ext cx="5111750" cy="322783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>
              <a:defRPr sz="1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sz="1600" dirty="0"/>
              <a:t>Second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anchor="t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Copyright 2019 American Chemical Society.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0E04479-72A1-426A-804A-2CC049AC2B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466344"/>
            <a:ext cx="2895600" cy="3982974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fld id="{BC58DC47-B027-4E61-96BA-2330545D93F7}" type="datetime1">
              <a:rPr lang="en-US" smtClean="0"/>
              <a:t>12/16/2020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100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1_Title Slid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457200" y="361800"/>
            <a:ext cx="8229240" cy="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subTitle" idx="1"/>
          </p:nvPr>
        </p:nvSpPr>
        <p:spPr>
          <a:xfrm>
            <a:off x="457200" y="1161360"/>
            <a:ext cx="8229240" cy="329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75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9034"/>
            <a:ext cx="8229600" cy="32918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rgbClr val="425563"/>
                </a:solidFill>
              </a:rPr>
              <a:t>ACS / Proprietary and Confidential /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700">
                <a:solidFill>
                  <a:schemeClr val="accent3"/>
                </a:solidFill>
              </a:defRPr>
            </a:lvl1pPr>
          </a:lstStyle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‹#›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endParaRPr lang="en-US" dirty="0">
              <a:solidFill>
                <a:srgbClr val="4255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2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rgbClr val="425563"/>
                </a:solidFill>
              </a:rPr>
              <a:t>ACS / Proprietary and Confidential /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700">
                <a:solidFill>
                  <a:schemeClr val="accent3"/>
                </a:solidFill>
              </a:defRPr>
            </a:lvl1pPr>
          </a:lstStyle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‹#›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endParaRPr lang="en-US" dirty="0">
              <a:solidFill>
                <a:srgbClr val="4255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1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rgbClr val="425563"/>
                </a:solidFill>
              </a:rPr>
              <a:t>ACS / Proprietary and Confidential /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‹#›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047750"/>
            <a:ext cx="7772400" cy="1676400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accent1"/>
                </a:solidFill>
                <a:latin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2818210"/>
            <a:ext cx="7772400" cy="112514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accent3"/>
                </a:solidFill>
                <a:latin typeface="宋体" panose="02010600030101010101" pitchFamily="2" charset="-122"/>
                <a:cs typeface="Times New Roman" panose="02020603050405020304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endParaRPr lang="en-US" dirty="0">
              <a:solidFill>
                <a:srgbClr val="4255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2144"/>
            <a:ext cx="4038600" cy="331927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52144"/>
            <a:ext cx="4038600" cy="331927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rgbClr val="425563"/>
                </a:solidFill>
              </a:rPr>
              <a:t>ACS / Proprietary and Confidential / Do Not Distribute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‹#›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endParaRPr lang="en-US" dirty="0">
              <a:solidFill>
                <a:srgbClr val="4255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02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/Per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6177604" y="-7596"/>
            <a:ext cx="2286693" cy="1375664"/>
            <a:chOff x="6177603" y="-10127"/>
            <a:chExt cx="2286693" cy="1834218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178296" y="-4709"/>
              <a:ext cx="22860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 userDrawn="1"/>
          </p:nvSpPr>
          <p:spPr>
            <a:xfrm>
              <a:off x="6178296" y="-10127"/>
              <a:ext cx="2286000" cy="1834217"/>
            </a:xfrm>
            <a:prstGeom prst="rect">
              <a:avLst/>
            </a:prstGeom>
            <a:solidFill>
              <a:srgbClr val="164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1" t="28111" r="13383" b="13651"/>
            <a:stretch/>
          </p:blipFill>
          <p:spPr>
            <a:xfrm>
              <a:off x="6177603" y="-643"/>
              <a:ext cx="2286001" cy="182473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4228"/>
            <a:ext cx="8022336" cy="63146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12848"/>
            <a:ext cx="8022336" cy="226390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rgbClr val="425563"/>
                </a:solidFill>
              </a:rPr>
              <a:t>ACS / Proprietary and Confidential /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‹#›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345936" y="855726"/>
            <a:ext cx="1981200" cy="381000"/>
          </a:xfrm>
        </p:spPr>
        <p:txBody>
          <a:bodyPr vert="horz"/>
          <a:lstStyle>
            <a:lvl1pPr marL="0" indent="0">
              <a:buNone/>
              <a:defRPr cap="all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defRPr>
            </a:lvl1pPr>
            <a:lvl2pPr marL="171450" indent="-171450">
              <a:buFont typeface="Arial"/>
              <a:buChar char="•"/>
              <a:defRPr sz="1200" b="0" i="0">
                <a:solidFill>
                  <a:schemeClr val="bg1"/>
                </a:solidFill>
                <a:latin typeface="Calibri Light"/>
                <a:cs typeface="Calibri Light"/>
              </a:defRPr>
            </a:lvl2pPr>
            <a:lvl3pPr marL="171450" indent="-171450">
              <a:buFont typeface="Arial"/>
              <a:buChar char="•"/>
              <a:defRPr sz="1200" b="0" i="0">
                <a:solidFill>
                  <a:schemeClr val="bg1"/>
                </a:solidFill>
                <a:latin typeface="Calibri Light"/>
                <a:cs typeface="Calibri Light"/>
              </a:defRPr>
            </a:lvl3pPr>
            <a:lvl4pPr marL="171450" indent="-171450">
              <a:buFont typeface="Arial"/>
              <a:buChar char="•"/>
              <a:defRPr sz="1200" b="0" i="0">
                <a:solidFill>
                  <a:schemeClr val="bg1"/>
                </a:solidFill>
                <a:latin typeface="Calibri Light"/>
                <a:cs typeface="Calibri Light"/>
              </a:defRPr>
            </a:lvl4pPr>
            <a:lvl5pPr marL="171450" indent="-171450">
              <a:buFont typeface="Arial"/>
              <a:buChar char="•"/>
              <a:defRPr sz="1200" b="0" i="0">
                <a:solidFill>
                  <a:schemeClr val="bg1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345936" y="285750"/>
            <a:ext cx="1981200" cy="533400"/>
          </a:xfrm>
        </p:spPr>
        <p:txBody>
          <a:bodyPr vert="horz"/>
          <a:lstStyle>
            <a:lvl1pPr marL="0" indent="0">
              <a:buNone/>
              <a:defRPr sz="3600">
                <a:solidFill>
                  <a:srgbClr val="FFFFFF"/>
                </a:solidFill>
                <a:latin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Percent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endParaRPr lang="en-US" dirty="0">
              <a:solidFill>
                <a:srgbClr val="4255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2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5050" y="470536"/>
            <a:ext cx="5105400" cy="63588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1225296"/>
            <a:ext cx="5111750" cy="322783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>
              <a:defRPr sz="1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sz="1600" dirty="0"/>
              <a:t>Second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rgbClr val="425563"/>
                </a:solidFill>
              </a:rPr>
              <a:t>ACS / Proprietary and Confidential / Do Not Distribute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‹#›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466344"/>
            <a:ext cx="2895600" cy="3982974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endParaRPr lang="en-US" dirty="0">
              <a:solidFill>
                <a:srgbClr val="4255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1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6177604" y="-7596"/>
            <a:ext cx="2286693" cy="1375664"/>
            <a:chOff x="6177603" y="-10127"/>
            <a:chExt cx="2286693" cy="1834218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178296" y="-4709"/>
              <a:ext cx="2286000" cy="1828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6178296" y="-10127"/>
              <a:ext cx="2286000" cy="1834217"/>
            </a:xfrm>
            <a:prstGeom prst="rect">
              <a:avLst/>
            </a:prstGeom>
            <a:solidFill>
              <a:srgbClr val="164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1" t="28111" r="13383" b="13651"/>
            <a:stretch/>
          </p:blipFill>
          <p:spPr>
            <a:xfrm>
              <a:off x="6177603" y="-643"/>
              <a:ext cx="2286001" cy="1824733"/>
            </a:xfrm>
            <a:prstGeom prst="rect">
              <a:avLst/>
            </a:prstGeom>
          </p:spPr>
        </p:pic>
      </p:grp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330696" y="285750"/>
            <a:ext cx="1981200" cy="304800"/>
          </a:xfrm>
        </p:spPr>
        <p:txBody>
          <a:bodyPr vert="horz">
            <a:noAutofit/>
          </a:bodyPr>
          <a:lstStyle>
            <a:lvl1pPr marL="0" indent="0">
              <a:buNone/>
              <a:defRPr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FFFFFF"/>
                </a:solidFill>
                <a:latin typeface="Calibri Light"/>
                <a:cs typeface="Calibri Light"/>
              </a:defRPr>
            </a:lvl2pPr>
            <a:lvl3pPr>
              <a:defRPr sz="1200" b="0" i="0">
                <a:solidFill>
                  <a:srgbClr val="FFFFFF"/>
                </a:solidFill>
                <a:latin typeface="Calibri Light"/>
                <a:cs typeface="Calibri Light"/>
              </a:defRPr>
            </a:lvl3pPr>
            <a:lvl4pPr>
              <a:defRPr sz="1200" b="0" i="0">
                <a:solidFill>
                  <a:srgbClr val="FFFFFF"/>
                </a:solidFill>
                <a:latin typeface="Calibri Light"/>
                <a:cs typeface="Calibri Light"/>
              </a:defRPr>
            </a:lvl4pPr>
            <a:lvl5pPr>
              <a:defRPr sz="1200" b="0" i="0">
                <a:solidFill>
                  <a:srgbClr val="FFFFFF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330696" y="628986"/>
            <a:ext cx="1981200" cy="301752"/>
          </a:xfrm>
        </p:spPr>
        <p:txBody>
          <a:bodyPr vert="horz"/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Title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330696" y="962974"/>
            <a:ext cx="1981200" cy="304800"/>
          </a:xfrm>
        </p:spPr>
        <p:txBody>
          <a:bodyPr vert="horz"/>
          <a:lstStyle>
            <a:lvl1pPr marL="0" indent="0">
              <a:buNone/>
              <a:defRPr sz="12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Contact Info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431131"/>
          </a:xfrm>
        </p:spPr>
        <p:txBody>
          <a:bodyPr>
            <a:noAutofit/>
          </a:bodyPr>
          <a:lstStyle>
            <a:lvl1pPr algn="l">
              <a:defRPr sz="3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75348"/>
            <a:ext cx="7772400" cy="1225202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anchor="t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Copyright 2019 American Chemical Society. All rights reserved.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fld id="{60F2BFD9-8186-45B0-B6C1-BF723638F913}" type="datetime1">
              <a:rPr lang="en-US" smtClean="0"/>
              <a:t>12/16/2020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144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9034"/>
            <a:ext cx="8229600" cy="32918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anchor="t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Copyright 2019 American Chemical Society.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700">
                <a:solidFill>
                  <a:schemeClr val="accent3"/>
                </a:solidFill>
              </a:defRPr>
            </a:lvl1pPr>
          </a:lstStyle>
          <a:p>
            <a:fld id="{D0E04479-72A1-426A-804A-2CC049AC2B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fld id="{7A77F039-0FEB-451B-B2A9-0B6A38AA4024}" type="datetime1">
              <a:rPr lang="en-US" smtClean="0"/>
              <a:t>12/16/2020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23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1742"/>
            <a:ext cx="8229600" cy="6555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366"/>
            <a:ext cx="8229600" cy="3291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  <a:latin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accent3"/>
                </a:solidFill>
                <a:latin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solidFill>
                  <a:srgbClr val="425563"/>
                </a:solidFill>
              </a:rPr>
              <a:t>ACS / Proprietary and Confidential /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accent3"/>
                </a:solidFill>
                <a:latin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‹#›</a:t>
            </a:fld>
            <a:endParaRPr lang="en-US" dirty="0">
              <a:solidFill>
                <a:srgbClr val="425563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14125" y="234847"/>
            <a:ext cx="8534400" cy="4685786"/>
            <a:chOff x="314125" y="234847"/>
            <a:chExt cx="8534400" cy="4685786"/>
          </a:xfrm>
        </p:grpSpPr>
        <p:sp>
          <p:nvSpPr>
            <p:cNvPr id="16" name="Rectangle 15"/>
            <p:cNvSpPr/>
            <p:nvPr userDrawn="1"/>
          </p:nvSpPr>
          <p:spPr>
            <a:xfrm>
              <a:off x="314125" y="234847"/>
              <a:ext cx="8534400" cy="4517841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7" name="Group 16"/>
            <p:cNvGrpSpPr/>
            <p:nvPr userDrawn="1"/>
          </p:nvGrpSpPr>
          <p:grpSpPr>
            <a:xfrm>
              <a:off x="5865441" y="4509153"/>
              <a:ext cx="1885115" cy="411480"/>
              <a:chOff x="5865441" y="4034400"/>
              <a:chExt cx="1885115" cy="411480"/>
            </a:xfrm>
          </p:grpSpPr>
          <p:sp>
            <p:nvSpPr>
              <p:cNvPr id="18" name="Rectangle 17"/>
              <p:cNvSpPr/>
              <p:nvPr userDrawn="1"/>
            </p:nvSpPr>
            <p:spPr>
              <a:xfrm>
                <a:off x="5865441" y="4103827"/>
                <a:ext cx="722376" cy="2926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1151" y="4034400"/>
                <a:ext cx="1759405" cy="4114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0554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accent1"/>
          </a:solidFill>
          <a:latin typeface="宋体" panose="02010600030101010101" pitchFamily="2" charset="-122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宋体" panose="02010600030101010101" pitchFamily="2" charset="-122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–"/>
        <a:defRPr sz="1600" kern="1200">
          <a:solidFill>
            <a:schemeClr val="accent3"/>
          </a:solidFill>
          <a:latin typeface="宋体" panose="02010600030101010101" pitchFamily="2" charset="-122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accent3"/>
          </a:solidFill>
          <a:latin typeface="宋体" panose="02010600030101010101" pitchFamily="2" charset="-122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1742"/>
            <a:ext cx="8229600" cy="6555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366"/>
            <a:ext cx="8229600" cy="3291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4FC00B0-D1CD-403D-9E58-BAD892F48076}" type="datetime1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Copyright 2019 American Chemical Society.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E04479-72A1-426A-804A-2CC049AC2BC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14125" y="234847"/>
            <a:ext cx="8534400" cy="4685786"/>
            <a:chOff x="314125" y="234847"/>
            <a:chExt cx="8534400" cy="4685786"/>
          </a:xfrm>
        </p:grpSpPr>
        <p:sp>
          <p:nvSpPr>
            <p:cNvPr id="16" name="Rectangle 15"/>
            <p:cNvSpPr/>
            <p:nvPr userDrawn="1"/>
          </p:nvSpPr>
          <p:spPr>
            <a:xfrm>
              <a:off x="314125" y="234847"/>
              <a:ext cx="8534400" cy="4517841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 userDrawn="1"/>
          </p:nvGrpSpPr>
          <p:grpSpPr>
            <a:xfrm>
              <a:off x="5865441" y="4509153"/>
              <a:ext cx="1885115" cy="411480"/>
              <a:chOff x="5865441" y="4034400"/>
              <a:chExt cx="1885115" cy="411480"/>
            </a:xfrm>
          </p:grpSpPr>
          <p:sp>
            <p:nvSpPr>
              <p:cNvPr id="18" name="Rectangle 17"/>
              <p:cNvSpPr/>
              <p:nvPr userDrawn="1"/>
            </p:nvSpPr>
            <p:spPr>
              <a:xfrm>
                <a:off x="5865441" y="4103827"/>
                <a:ext cx="722376" cy="2926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1151" y="4034400"/>
                <a:ext cx="1759405" cy="4114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39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–"/>
        <a:defRPr sz="1600" kern="1200">
          <a:solidFill>
            <a:schemeClr val="accent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accent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scifindern.cas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cifindern.cas.org/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as.org/support/training/scifinder-n/chemdoodle-structure-search" TargetMode="External"/><Relationship Id="rId5" Type="http://schemas.openxmlformats.org/officeDocument/2006/relationships/hyperlink" Target="https://www.cas.org/support/training/scifinder-n/structure-search" TargetMode="External"/><Relationship Id="rId4" Type="http://schemas.openxmlformats.org/officeDocument/2006/relationships/hyperlink" Target="https://scifinder-n.cas.org/help/#t=Drawing_Search_Queries%2FDrawing_Structure_Queries.ht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051815" y="1856184"/>
            <a:ext cx="6900949" cy="143113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利用</a:t>
            </a:r>
            <a:r>
              <a:rPr lang="en-US" altLang="zh-CN" sz="40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SciFinder</a:t>
            </a:r>
            <a:r>
              <a:rPr lang="en-US" altLang="zh-CN" sz="4000" b="1" baseline="300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</a:t>
            </a:r>
            <a:r>
              <a:rPr lang="zh-CN" altLang="en-US" sz="4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获取材料研发信息</a:t>
            </a:r>
            <a:endParaRPr lang="en-US" altLang="zh-CN" sz="40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A5480-1900-4CF4-A345-45EFF62FD59D}"/>
              </a:ext>
            </a:extLst>
          </p:cNvPr>
          <p:cNvSpPr txBox="1"/>
          <p:nvPr/>
        </p:nvSpPr>
        <p:spPr>
          <a:xfrm flipH="1">
            <a:off x="6438704" y="164123"/>
            <a:ext cx="185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B39ED5-3602-40AE-92F2-5A3C6DA52E4A}"/>
              </a:ext>
            </a:extLst>
          </p:cNvPr>
          <p:cNvSpPr txBox="1"/>
          <p:nvPr/>
        </p:nvSpPr>
        <p:spPr>
          <a:xfrm>
            <a:off x="6157398" y="192947"/>
            <a:ext cx="2416029" cy="1024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钱欣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>
                <a:solidFill>
                  <a:schemeClr val="bg1"/>
                </a:solidFill>
              </a:rPr>
              <a:t>cqian@</a:t>
            </a:r>
            <a:r>
              <a:rPr lang="en-US" sz="1400" dirty="0">
                <a:solidFill>
                  <a:schemeClr val="bg1"/>
                </a:solidFill>
              </a:rPr>
              <a:t>acs-i.org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美国化学文摘社北京代表处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65127ABD-E0DA-4F0E-97C5-D64F14D75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50671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51661" y="4483841"/>
            <a:ext cx="417195" cy="25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Flowchart: Magnetic Disk 4"/>
          <p:cNvSpPr/>
          <p:nvPr/>
        </p:nvSpPr>
        <p:spPr>
          <a:xfrm>
            <a:off x="7869141" y="2527323"/>
            <a:ext cx="930672" cy="803430"/>
          </a:xfrm>
          <a:prstGeom prst="flowChartMagneticDisk">
            <a:avLst/>
          </a:prstGeom>
          <a:solidFill>
            <a:srgbClr val="FC48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prstClr val="black"/>
                </a:solidFill>
              </a:rPr>
              <a:t>Data pre-repository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04388" y="3663432"/>
            <a:ext cx="1202469" cy="826820"/>
            <a:chOff x="4104388" y="3218331"/>
            <a:chExt cx="1202469" cy="826820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0" r="-7570"/>
            <a:stretch/>
          </p:blipFill>
          <p:spPr>
            <a:xfrm>
              <a:off x="4755611" y="3583643"/>
              <a:ext cx="551246" cy="46150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0" r="29884" b="25290"/>
            <a:stretch/>
          </p:blipFill>
          <p:spPr>
            <a:xfrm rot="19745343">
              <a:off x="4104388" y="3672449"/>
              <a:ext cx="315049" cy="315049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4464424" y="3823360"/>
              <a:ext cx="257569" cy="23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0" r="-7570"/>
            <a:stretch/>
          </p:blipFill>
          <p:spPr>
            <a:xfrm flipH="1">
              <a:off x="4235760" y="3218331"/>
              <a:ext cx="497603" cy="38548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631098" y="3629365"/>
            <a:ext cx="889555" cy="1169862"/>
            <a:chOff x="2631098" y="3184264"/>
            <a:chExt cx="889555" cy="1169862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/>
            <a:srcRect l="-30823" t="24493" r="32824" b="8840"/>
            <a:stretch/>
          </p:blipFill>
          <p:spPr>
            <a:xfrm>
              <a:off x="2631098" y="3184264"/>
              <a:ext cx="630352" cy="38593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97992" y="3523129"/>
              <a:ext cx="82266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1990</a:t>
              </a:r>
            </a:p>
            <a:p>
              <a:pPr algn="ctr"/>
              <a:r>
                <a:rPr lang="en-US" sz="1000" dirty="0"/>
                <a:t>Smith, M.</a:t>
              </a:r>
            </a:p>
            <a:p>
              <a:pPr algn="ctr"/>
              <a:r>
                <a:rPr lang="en-US" sz="1000" dirty="0"/>
                <a:t>anthracene</a:t>
              </a:r>
            </a:p>
            <a:p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91770" y="3511029"/>
            <a:ext cx="813159" cy="790389"/>
            <a:chOff x="1391770" y="3065928"/>
            <a:chExt cx="813159" cy="7903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2908" y="3065928"/>
              <a:ext cx="782021" cy="78202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1770" y="3362558"/>
              <a:ext cx="369047" cy="493759"/>
            </a:xfrm>
            <a:prstGeom prst="rect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23" y="3565825"/>
            <a:ext cx="1075017" cy="9535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10082" y="3665672"/>
            <a:ext cx="10152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1050"/>
              <a:t>Androst-4-en-3-one, 17-hydroxy-17-methyl-, (17β)- </a:t>
            </a:r>
            <a:endParaRPr lang="en-US" sz="1050"/>
          </a:p>
        </p:txBody>
      </p:sp>
      <p:sp>
        <p:nvSpPr>
          <p:cNvPr id="61" name="Footer Placeholder 25">
            <a:extLst>
              <a:ext uri="{FF2B5EF4-FFF2-40B4-BE49-F238E27FC236}">
                <a16:creationId xmlns:a16="http://schemas.microsoft.com/office/drawing/2014/main" id="{6F62F506-8136-4BC3-9212-9D3312164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7267" y="4767264"/>
            <a:ext cx="3232533" cy="273844"/>
          </a:xfrm>
        </p:spPr>
        <p:txBody>
          <a:bodyPr/>
          <a:lstStyle/>
          <a:p>
            <a:r>
              <a:rPr lang="en-US" sz="800" dirty="0"/>
              <a:t>Copyright 20</a:t>
            </a:r>
            <a:r>
              <a:rPr lang="en-US" altLang="zh-CN" sz="800" dirty="0"/>
              <a:t>20</a:t>
            </a:r>
            <a:r>
              <a:rPr lang="en-US" sz="800" dirty="0"/>
              <a:t> American Chemical Society. All rights reserved.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EFAAA81-57E7-43A4-A034-C18678CD1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6474" y="1084547"/>
            <a:ext cx="6388861" cy="2314421"/>
          </a:xfrm>
          <a:prstGeom prst="rect">
            <a:avLst/>
          </a:prstGeom>
          <a:ln>
            <a:solidFill>
              <a:srgbClr val="005DAA"/>
            </a:solidFill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15376F3-566A-4665-A2CF-EE257330C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01" y="162314"/>
            <a:ext cx="8342613" cy="655529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</a:rPr>
              <a:t>CAS</a:t>
            </a:r>
            <a:r>
              <a:rPr lang="zh-CN" altLang="en-US" dirty="0">
                <a:latin typeface="Times New Roman" panose="02020603050405020304" pitchFamily="18" charset="0"/>
              </a:rPr>
              <a:t>科学家利用人类智慧对公开内容进行揭示</a:t>
            </a:r>
            <a:r>
              <a:rPr lang="en-US" altLang="zh-CN" dirty="0">
                <a:latin typeface="Times New Roman" panose="02020603050405020304" pitchFamily="18" charset="0"/>
              </a:rPr>
              <a:t>, </a:t>
            </a:r>
            <a:r>
              <a:rPr lang="zh-CN" altLang="en-US" dirty="0">
                <a:latin typeface="Times New Roman" panose="02020603050405020304" pitchFamily="18" charset="0"/>
              </a:rPr>
              <a:t>使相关信息更容易被挖掘</a:t>
            </a:r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19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58" y="83656"/>
            <a:ext cx="8229600" cy="655529"/>
          </a:xfrm>
        </p:spPr>
        <p:txBody>
          <a:bodyPr/>
          <a:lstStyle/>
          <a:p>
            <a:r>
              <a:rPr lang="zh-CN" altLang="en-US" dirty="0"/>
              <a:t>管理历史检索记录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44536" y="4767264"/>
            <a:ext cx="3075264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/>
              <a:t>100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FD8D2-20CA-4887-97AC-148F3F4C0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23" y="810863"/>
            <a:ext cx="5734692" cy="357504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26CC44-1A2F-40FE-9183-97697E47BFD2}"/>
              </a:ext>
            </a:extLst>
          </p:cNvPr>
          <p:cNvSpPr/>
          <p:nvPr/>
        </p:nvSpPr>
        <p:spPr>
          <a:xfrm>
            <a:off x="776192" y="1376038"/>
            <a:ext cx="1131583" cy="259228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5A4226-D3E6-442D-ACD2-816933205A46}"/>
              </a:ext>
            </a:extLst>
          </p:cNvPr>
          <p:cNvSpPr/>
          <p:nvPr/>
        </p:nvSpPr>
        <p:spPr>
          <a:xfrm>
            <a:off x="5729241" y="822049"/>
            <a:ext cx="356839" cy="2599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A6434E-8D3E-4584-A27F-4C6B71EA7473}"/>
              </a:ext>
            </a:extLst>
          </p:cNvPr>
          <p:cNvSpPr/>
          <p:nvPr/>
        </p:nvSpPr>
        <p:spPr>
          <a:xfrm>
            <a:off x="5900381" y="2919802"/>
            <a:ext cx="487676" cy="2552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37802A-0FC9-4BA4-8B5A-892E916F7463}"/>
              </a:ext>
            </a:extLst>
          </p:cNvPr>
          <p:cNvSpPr/>
          <p:nvPr/>
        </p:nvSpPr>
        <p:spPr>
          <a:xfrm>
            <a:off x="6170339" y="1463362"/>
            <a:ext cx="312421" cy="2552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5449D0-444E-4268-BEB9-0031413AF24D}"/>
              </a:ext>
            </a:extLst>
          </p:cNvPr>
          <p:cNvSpPr txBox="1"/>
          <p:nvPr/>
        </p:nvSpPr>
        <p:spPr>
          <a:xfrm>
            <a:off x="4139014" y="1879889"/>
            <a:ext cx="2031325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可删除历史检索记录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DEA8E0-B6C1-4F02-8DCD-1420E2FB6AB7}"/>
              </a:ext>
            </a:extLst>
          </p:cNvPr>
          <p:cNvSpPr txBox="1"/>
          <p:nvPr/>
        </p:nvSpPr>
        <p:spPr>
          <a:xfrm>
            <a:off x="6567326" y="2739369"/>
            <a:ext cx="1620957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在当前时间快速</a:t>
            </a:r>
            <a:endParaRPr lang="en-US" altLang="zh-CN" sz="1600" dirty="0"/>
          </a:p>
          <a:p>
            <a:r>
              <a:rPr lang="zh-CN" altLang="en-US" sz="1600" dirty="0"/>
              <a:t>进行新的检索</a:t>
            </a:r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57095D-A621-49B6-9C3F-B407B01DD36F}"/>
              </a:ext>
            </a:extLst>
          </p:cNvPr>
          <p:cNvSpPr txBox="1"/>
          <p:nvPr/>
        </p:nvSpPr>
        <p:spPr>
          <a:xfrm>
            <a:off x="3366905" y="2925058"/>
            <a:ext cx="1826141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可重新编辑检索项</a:t>
            </a:r>
            <a:endParaRPr lang="en-US" sz="1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097D96-0D30-4503-B3DA-276805422D15}"/>
              </a:ext>
            </a:extLst>
          </p:cNvPr>
          <p:cNvSpPr/>
          <p:nvPr/>
        </p:nvSpPr>
        <p:spPr>
          <a:xfrm>
            <a:off x="5482535" y="2925058"/>
            <a:ext cx="377456" cy="2471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6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356"/>
            <a:ext cx="8229600" cy="655529"/>
          </a:xfrm>
        </p:spPr>
        <p:txBody>
          <a:bodyPr/>
          <a:lstStyle/>
          <a:p>
            <a:r>
              <a:rPr lang="zh-CN" altLang="en-US" dirty="0"/>
              <a:t>一个窗口可进行多项检索，加快想法的验证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101</a:t>
            </a:fld>
            <a:endParaRPr lang="en-US">
              <a:solidFill>
                <a:srgbClr val="42556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347EB3-5025-49AD-B1E3-D6EB23E4E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67" y="768365"/>
            <a:ext cx="6409716" cy="3615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0AE20D9-47AD-4F9C-B9BF-835CAE593398}"/>
              </a:ext>
            </a:extLst>
          </p:cNvPr>
          <p:cNvSpPr/>
          <p:nvPr/>
        </p:nvSpPr>
        <p:spPr>
          <a:xfrm>
            <a:off x="914400" y="684138"/>
            <a:ext cx="4368800" cy="38116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CAF442-A3DA-4D7A-A354-2D98C984FA22}"/>
              </a:ext>
            </a:extLst>
          </p:cNvPr>
          <p:cNvSpPr txBox="1"/>
          <p:nvPr/>
        </p:nvSpPr>
        <p:spPr>
          <a:xfrm flipH="1">
            <a:off x="4915949" y="2469464"/>
            <a:ext cx="3306076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在超链接处，</a:t>
            </a:r>
            <a:r>
              <a:rPr lang="en-US" altLang="zh-CN" sz="1400" dirty="0" err="1"/>
              <a:t>Crl</a:t>
            </a:r>
            <a:r>
              <a:rPr lang="en-US" altLang="zh-CN" sz="1400" dirty="0"/>
              <a:t>+</a:t>
            </a:r>
            <a:r>
              <a:rPr lang="zh-CN" altLang="en-US" sz="1400" dirty="0"/>
              <a:t>鼠标左击，或右击鼠标键，选择</a:t>
            </a:r>
            <a:r>
              <a:rPr lang="en-US" altLang="zh-CN" sz="1400" dirty="0"/>
              <a:t>Open </a:t>
            </a:r>
            <a:r>
              <a:rPr lang="en-US" altLang="zh-CN" sz="1400" dirty="0" err="1"/>
              <a:t>lihk</a:t>
            </a:r>
            <a:r>
              <a:rPr lang="en-US" altLang="zh-CN" sz="1400" dirty="0"/>
              <a:t> in a new tab, </a:t>
            </a:r>
            <a:r>
              <a:rPr lang="zh-CN" altLang="en-US" sz="1400" dirty="0"/>
              <a:t>即可在同一窗口打开不同的任务项</a:t>
            </a:r>
            <a:endParaRPr lang="en-US" sz="1400" baseline="3000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4F192E31-CA94-480B-B808-BA98FC4A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8F387A-684C-4A74-A577-8B59DD564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92" t="36534" r="31743" b="40143"/>
          <a:stretch/>
        </p:blipFill>
        <p:spPr>
          <a:xfrm>
            <a:off x="6397041" y="3250901"/>
            <a:ext cx="2054209" cy="11996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A90F03-C0AD-48DE-B674-8E5E14AF45E7}"/>
              </a:ext>
            </a:extLst>
          </p:cNvPr>
          <p:cNvSpPr/>
          <p:nvPr/>
        </p:nvSpPr>
        <p:spPr>
          <a:xfrm>
            <a:off x="4630723" y="3422709"/>
            <a:ext cx="826751" cy="268448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3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2054"/>
            <a:ext cx="8229600" cy="655529"/>
          </a:xfrm>
        </p:spPr>
        <p:txBody>
          <a:bodyPr/>
          <a:lstStyle/>
          <a:p>
            <a:r>
              <a:rPr lang="en-US" dirty="0" err="1"/>
              <a:t>SciFinder</a:t>
            </a:r>
            <a:r>
              <a:rPr lang="en-US" baseline="30000" dirty="0" err="1"/>
              <a:t>n</a:t>
            </a:r>
            <a:r>
              <a:rPr lang="en-US" dirty="0"/>
              <a:t> </a:t>
            </a:r>
            <a:r>
              <a:rPr lang="zh-CN" altLang="en-US" dirty="0"/>
              <a:t>是来自美国化学文摘社（</a:t>
            </a:r>
            <a:r>
              <a:rPr lang="en-US" altLang="zh-CN" dirty="0"/>
              <a:t>CAS)</a:t>
            </a:r>
            <a:r>
              <a:rPr lang="zh-CN" altLang="en-US" dirty="0"/>
              <a:t>的全新产品</a:t>
            </a:r>
            <a:endParaRPr lang="en-US" sz="20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0E04479-72A1-426A-804A-2CC049AC2BC4}" type="slidenum">
              <a:rPr lang="en-US" smtClean="0"/>
              <a:t>102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7200" y="712747"/>
            <a:ext cx="7979314" cy="3718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en-US" altLang="zh-CN" sz="1400" b="1" dirty="0"/>
          </a:p>
          <a:p>
            <a:pPr marL="742950" lvl="1" indent="-285750">
              <a:lnSpc>
                <a:spcPct val="150000"/>
              </a:lnSpc>
              <a:buFont typeface="Calibri" panose="020F0502020204030204" pitchFamily="34" charset="0"/>
              <a:buChar char="―"/>
            </a:pPr>
            <a:r>
              <a:rPr lang="en-US" altLang="zh-CN" sz="1400" dirty="0"/>
              <a:t>All Search: </a:t>
            </a:r>
            <a:r>
              <a:rPr lang="zh-CN" altLang="en-US" sz="1400" dirty="0"/>
              <a:t>一步获取文献、物质、反应和供应商信息；</a:t>
            </a:r>
            <a:endParaRPr lang="en-US" altLang="zh-CN" sz="1400" dirty="0"/>
          </a:p>
          <a:p>
            <a:pPr marL="742950" lvl="1" indent="-285750">
              <a:lnSpc>
                <a:spcPct val="150000"/>
              </a:lnSpc>
              <a:buFont typeface="Calibri" panose="020F0502020204030204" pitchFamily="34" charset="0"/>
              <a:buChar char="―"/>
            </a:pPr>
            <a:r>
              <a:rPr lang="zh-CN" altLang="en-US" sz="1400" dirty="0"/>
              <a:t>自动显示提示词功能，启发科研思路；同时支持布尔逻辑运算符和自然语言识别模式；</a:t>
            </a:r>
            <a:endParaRPr lang="en-US" altLang="zh-CN" sz="1400" dirty="0"/>
          </a:p>
          <a:p>
            <a:pPr marL="742950" lvl="1" indent="-285750">
              <a:lnSpc>
                <a:spcPct val="150000"/>
              </a:lnSpc>
              <a:buFont typeface="Calibri" panose="020F0502020204030204" pitchFamily="34" charset="0"/>
              <a:buChar char="―"/>
            </a:pPr>
            <a:r>
              <a:rPr lang="en-US" altLang="zh-CN" sz="1400" dirty="0"/>
              <a:t>Filter by: </a:t>
            </a:r>
            <a:r>
              <a:rPr lang="zh-CN" altLang="en-US" sz="1400" dirty="0"/>
              <a:t>丰富的聚类分析、直观的结果展示便于快速纵览并定位感兴趣的信息；</a:t>
            </a:r>
            <a:endParaRPr lang="en-US" altLang="zh-CN" sz="1400" dirty="0"/>
          </a:p>
          <a:p>
            <a:pPr marL="742950" lvl="1" indent="-285750">
              <a:lnSpc>
                <a:spcPct val="150000"/>
              </a:lnSpc>
              <a:buFont typeface="Calibri" panose="020F0502020204030204" pitchFamily="34" charset="0"/>
              <a:buChar char="―"/>
            </a:pPr>
            <a:r>
              <a:rPr lang="en-US" altLang="zh-CN" sz="1400" dirty="0" err="1"/>
              <a:t>PatentPak</a:t>
            </a:r>
            <a:r>
              <a:rPr lang="en-US" altLang="zh-CN" sz="1400" dirty="0"/>
              <a:t>: CAS</a:t>
            </a:r>
            <a:r>
              <a:rPr lang="zh-CN" altLang="en-US" sz="1400" dirty="0"/>
              <a:t>科学家全面标引并定位专利中的重要化学信息，有助于节省获取和阅读专利所需的时间；</a:t>
            </a:r>
            <a:endParaRPr lang="en-US" altLang="zh-CN" sz="1400" dirty="0"/>
          </a:p>
          <a:p>
            <a:pPr marL="742950" lvl="1" indent="-285750">
              <a:lnSpc>
                <a:spcPct val="150000"/>
              </a:lnSpc>
              <a:buFont typeface="Calibri" panose="020F0502020204030204" pitchFamily="34" charset="0"/>
              <a:buChar char="―"/>
            </a:pPr>
            <a:r>
              <a:rPr lang="en-US" altLang="zh-CN" sz="1400" dirty="0"/>
              <a:t>Markush</a:t>
            </a:r>
            <a:r>
              <a:rPr lang="zh-CN" altLang="en-US" sz="1400" dirty="0"/>
              <a:t>检索</a:t>
            </a:r>
            <a:r>
              <a:rPr lang="en-US" altLang="zh-CN" sz="1400" dirty="0"/>
              <a:t>: </a:t>
            </a:r>
            <a:r>
              <a:rPr lang="zh-CN" altLang="en-US" sz="1400" dirty="0"/>
              <a:t>标亮显示专利中保护的化合物，有效规避侵权风险</a:t>
            </a:r>
            <a:endParaRPr lang="en-US" altLang="zh-CN" sz="1400" dirty="0"/>
          </a:p>
          <a:p>
            <a:pPr marL="742950" lvl="1" indent="-285750">
              <a:lnSpc>
                <a:spcPct val="150000"/>
              </a:lnSpc>
              <a:buFont typeface="Calibri" panose="020F0502020204030204" pitchFamily="34" charset="0"/>
              <a:buChar char="―"/>
            </a:pPr>
            <a:r>
              <a:rPr lang="en-US" altLang="zh-CN" sz="1400" dirty="0" err="1"/>
              <a:t>MethodsNow</a:t>
            </a:r>
            <a:r>
              <a:rPr lang="en-US" altLang="zh-CN" sz="1400" dirty="0"/>
              <a:t>:</a:t>
            </a:r>
            <a:r>
              <a:rPr lang="zh-CN" altLang="en-US" sz="1400" dirty="0"/>
              <a:t>从原文中摘取、归纳的每步合成方法详情，无需花费额外费用和时间查找全文，即可在实验室直接实施实验；</a:t>
            </a:r>
            <a:endParaRPr lang="en-US" altLang="zh-CN" sz="1400" dirty="0"/>
          </a:p>
          <a:p>
            <a:pPr marL="742950" lvl="1" indent="-285750">
              <a:lnSpc>
                <a:spcPct val="150000"/>
              </a:lnSpc>
              <a:buFont typeface="Calibri" panose="020F0502020204030204" pitchFamily="34" charset="0"/>
              <a:buChar char="―"/>
            </a:pPr>
            <a:r>
              <a:rPr lang="en-US" altLang="zh-CN" sz="1400" dirty="0"/>
              <a:t>Retrosynthesis: </a:t>
            </a:r>
            <a:r>
              <a:rPr lang="zh-CN" altLang="en-US" sz="1400" dirty="0"/>
              <a:t>自动获取逆合成反应路线设计，获取已知物质或预测未知物质的逆合成路线设计路线，包括已经报道和未知预测路线，并可根据需要自主调整预测参数。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BC5AFDBF-5ACA-42A4-872D-2AFE5E48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788856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30" y="437451"/>
            <a:ext cx="8229600" cy="655529"/>
          </a:xfrm>
        </p:spPr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SciFinder</a:t>
            </a:r>
            <a:r>
              <a:rPr lang="en-US" altLang="zh-CN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dirty="0"/>
              <a:t>全程助力研发突破</a:t>
            </a:r>
            <a:br>
              <a:rPr lang="zh-CN" alt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103</a:t>
            </a:fld>
            <a:endParaRPr lang="en-US" dirty="0">
              <a:solidFill>
                <a:srgbClr val="425563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304310752"/>
              </p:ext>
            </p:extLst>
          </p:nvPr>
        </p:nvGraphicFramePr>
        <p:xfrm>
          <a:off x="1237431" y="786672"/>
          <a:ext cx="5211097" cy="3138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/>
          <p:cNvSpPr/>
          <p:nvPr/>
        </p:nvSpPr>
        <p:spPr>
          <a:xfrm>
            <a:off x="2064089" y="2202936"/>
            <a:ext cx="1944763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prstClr val="black"/>
                </a:solidFill>
              </a:rPr>
              <a:t>更快捷</a:t>
            </a:r>
            <a:r>
              <a:rPr lang="en-US" altLang="zh-CN" sz="1400" dirty="0">
                <a:solidFill>
                  <a:prstClr val="black"/>
                </a:solidFill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</a:rPr>
              <a:t>最短的路径</a:t>
            </a:r>
            <a:endParaRPr lang="en-US" altLang="zh-CN" sz="1400" dirty="0">
              <a:solidFill>
                <a:prstClr val="black"/>
              </a:solidFill>
            </a:endParaRPr>
          </a:p>
          <a:p>
            <a:r>
              <a:rPr lang="zh-CN" altLang="en-US" sz="1400" dirty="0">
                <a:solidFill>
                  <a:prstClr val="black"/>
                </a:solidFill>
              </a:rPr>
              <a:t>直达所需信息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8194" y="1399288"/>
            <a:ext cx="1765227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prstClr val="black"/>
                </a:solidFill>
              </a:rPr>
              <a:t>更智能</a:t>
            </a:r>
            <a:r>
              <a:rPr lang="en-US" altLang="zh-CN" sz="1400" dirty="0">
                <a:solidFill>
                  <a:prstClr val="black"/>
                </a:solidFill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</a:rPr>
              <a:t>直接呈现</a:t>
            </a:r>
            <a:endParaRPr lang="en-US" altLang="zh-CN" sz="1400" dirty="0">
              <a:solidFill>
                <a:prstClr val="black"/>
              </a:solidFill>
            </a:endParaRPr>
          </a:p>
          <a:p>
            <a:r>
              <a:rPr lang="zh-CN" altLang="en-US" sz="1400" dirty="0">
                <a:solidFill>
                  <a:prstClr val="black"/>
                </a:solidFill>
              </a:rPr>
              <a:t>最佳检索结果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70254" y="2948037"/>
            <a:ext cx="212429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prstClr val="black"/>
                </a:solidFill>
              </a:rPr>
              <a:t>更易于使用</a:t>
            </a:r>
            <a:r>
              <a:rPr lang="en-US" altLang="zh-CN" sz="1400" dirty="0">
                <a:solidFill>
                  <a:prstClr val="black"/>
                </a:solidFill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</a:rPr>
              <a:t>无需检索</a:t>
            </a:r>
            <a:endParaRPr lang="en-US" altLang="zh-CN" sz="1400" dirty="0">
              <a:solidFill>
                <a:prstClr val="black"/>
              </a:solidFill>
            </a:endParaRPr>
          </a:p>
          <a:p>
            <a:r>
              <a:rPr lang="zh-CN" altLang="en-US" sz="1400" dirty="0">
                <a:solidFill>
                  <a:prstClr val="black"/>
                </a:solidFill>
              </a:rPr>
              <a:t>技巧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587" y="3942826"/>
            <a:ext cx="296908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CAS</a:t>
            </a:r>
            <a:r>
              <a:rPr lang="zh-CN" altLang="en-US" sz="1600" dirty="0">
                <a:solidFill>
                  <a:prstClr val="black"/>
                </a:solidFill>
              </a:rPr>
              <a:t>无与伦比的内容</a:t>
            </a:r>
            <a:endParaRPr lang="en-US" altLang="zh-CN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CAS</a:t>
            </a:r>
            <a:r>
              <a:rPr lang="zh-CN" altLang="en-US" sz="1600" dirty="0">
                <a:solidFill>
                  <a:prstClr val="black"/>
                </a:solidFill>
              </a:rPr>
              <a:t>全方位的工作流程解决方案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5" name="Explosion 1 14"/>
          <p:cNvSpPr/>
          <p:nvPr/>
        </p:nvSpPr>
        <p:spPr>
          <a:xfrm>
            <a:off x="6454932" y="490705"/>
            <a:ext cx="2264838" cy="2081853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74328" y="1148299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</a:rPr>
              <a:t>您的下一个</a:t>
            </a:r>
            <a:endParaRPr lang="en-US" altLang="zh-CN" dirty="0">
              <a:solidFill>
                <a:prstClr val="black"/>
              </a:solidFill>
            </a:endParaRPr>
          </a:p>
          <a:p>
            <a:r>
              <a:rPr lang="zh-CN" altLang="en-US" dirty="0">
                <a:solidFill>
                  <a:prstClr val="black"/>
                </a:solidFill>
              </a:rPr>
              <a:t>科研突破！</a:t>
            </a:r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E4A3103B-F2E1-410C-BC29-FDD4047B6A31}"/>
              </a:ext>
            </a:extLst>
          </p:cNvPr>
          <p:cNvSpPr txBox="1">
            <a:spLocks/>
          </p:cNvSpPr>
          <p:nvPr/>
        </p:nvSpPr>
        <p:spPr>
          <a:xfrm>
            <a:off x="3055691" y="4786207"/>
            <a:ext cx="303261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/>
              <a:t>CAS is a division of the American Chemical Society.                 Copyright 20</a:t>
            </a:r>
            <a:r>
              <a:rPr lang="en-US" altLang="zh-CN" sz="800" dirty="0"/>
              <a:t>20</a:t>
            </a:r>
            <a:r>
              <a:rPr lang="en-US" sz="800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572280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104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2703" y="2693693"/>
            <a:ext cx="32657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5DAA"/>
                </a:solidFill>
              </a:rPr>
              <a:t>china</a:t>
            </a:r>
            <a:r>
              <a:rPr lang="en-US" sz="1600" dirty="0">
                <a:solidFill>
                  <a:srgbClr val="005DAA"/>
                </a:solidFill>
                <a:latin typeface="+mn-lt"/>
              </a:rPr>
              <a:t>@acs-i.org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5DAA"/>
                </a:solidFill>
                <a:latin typeface="+mn-lt"/>
              </a:rPr>
              <a:t>+86</a:t>
            </a:r>
            <a:r>
              <a:rPr lang="en-US" altLang="zh-CN" sz="1600" dirty="0">
                <a:solidFill>
                  <a:srgbClr val="005DAA"/>
                </a:solidFill>
                <a:latin typeface="+mn-lt"/>
              </a:rPr>
              <a:t>-</a:t>
            </a:r>
            <a:r>
              <a:rPr lang="en-US" sz="1600" dirty="0">
                <a:solidFill>
                  <a:srgbClr val="005DAA"/>
                </a:solidFill>
                <a:latin typeface="+mn-lt"/>
              </a:rPr>
              <a:t>10</a:t>
            </a:r>
            <a:r>
              <a:rPr lang="en-US" altLang="zh-CN" sz="1600" dirty="0">
                <a:solidFill>
                  <a:srgbClr val="005DAA"/>
                </a:solidFill>
                <a:latin typeface="+mn-lt"/>
              </a:rPr>
              <a:t>-</a:t>
            </a:r>
            <a:r>
              <a:rPr lang="en-US" sz="1600" dirty="0">
                <a:solidFill>
                  <a:srgbClr val="005DAA"/>
                </a:solidFill>
                <a:latin typeface="+mn-lt"/>
              </a:rPr>
              <a:t>62508026/27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5DAA"/>
                </a:solidFill>
              </a:rPr>
              <a:t>www.cas.org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latin typeface="+mn-lt"/>
              </a:rPr>
              <a:t>美国化学文摘社北京代表处</a:t>
            </a:r>
            <a:endParaRPr lang="en-US" sz="1600" dirty="0">
              <a:latin typeface="+mn-lt"/>
            </a:endParaRPr>
          </a:p>
          <a:p>
            <a:pPr>
              <a:spcBef>
                <a:spcPts val="600"/>
              </a:spcBef>
            </a:pPr>
            <a:endParaRPr lang="en-US" sz="2000" u="sng" dirty="0">
              <a:solidFill>
                <a:srgbClr val="2A6EBB"/>
              </a:solidFill>
              <a:latin typeface="+mn-lt"/>
            </a:endParaRPr>
          </a:p>
        </p:txBody>
      </p:sp>
      <p:pic>
        <p:nvPicPr>
          <p:cNvPr id="8" name="Picture 1" descr="QR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71" y="2453671"/>
            <a:ext cx="2030203" cy="203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26159" y="1016776"/>
            <a:ext cx="381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tx2"/>
                </a:solidFill>
              </a:rPr>
              <a:t>谢 谢 关 注！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A6B9667D-9CFD-48BF-930C-79E911A6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09633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E7AF1A-12CF-4577-A590-B89553D31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57" y="184524"/>
            <a:ext cx="8587648" cy="655529"/>
          </a:xfrm>
        </p:spPr>
        <p:txBody>
          <a:bodyPr/>
          <a:lstStyle/>
          <a:p>
            <a:pPr marL="9525"/>
            <a:r>
              <a:rPr lang="en-US" altLang="zh-CN" dirty="0">
                <a:latin typeface="Times New Roman" panose="02020603050405020304" pitchFamily="18" charset="0"/>
              </a:rPr>
              <a:t>CAS</a:t>
            </a:r>
            <a:r>
              <a:rPr lang="zh-CN" altLang="en-US" dirty="0">
                <a:latin typeface="Times New Roman" panose="02020603050405020304" pitchFamily="18" charset="0"/>
              </a:rPr>
              <a:t>科学家利用人类智慧对公开内容进行揭示，使相关信息更容易被挖掘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1FDAF8-2C2D-449E-A953-2BCCEF05A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605" y="1157738"/>
            <a:ext cx="8229600" cy="32918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400" dirty="0"/>
              <a:t>人工标引</a:t>
            </a:r>
            <a:r>
              <a:rPr lang="en-US" altLang="zh-CN" sz="1400" dirty="0"/>
              <a:t>——</a:t>
            </a:r>
            <a:r>
              <a:rPr lang="zh-CN" altLang="en-US" sz="1400" dirty="0"/>
              <a:t>精准揭示关键技术信息</a:t>
            </a:r>
          </a:p>
          <a:p>
            <a:pPr>
              <a:lnSpc>
                <a:spcPct val="150000"/>
              </a:lnSpc>
            </a:pPr>
            <a:r>
              <a:rPr lang="zh-CN" altLang="en-US" sz="1400" dirty="0"/>
              <a:t>数千名科学家组成的编辑团队深刻理解客户的实际需求</a:t>
            </a:r>
          </a:p>
          <a:p>
            <a:pPr>
              <a:lnSpc>
                <a:spcPct val="150000"/>
              </a:lnSpc>
            </a:pPr>
            <a:r>
              <a:rPr lang="zh-CN" altLang="en-US" sz="1400" dirty="0"/>
              <a:t>审阅、筛选、摘要、标引以覆盖并揭示全球所有已公开的化学及相关信息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CAS</a:t>
            </a:r>
            <a:r>
              <a:rPr lang="zh-CN" altLang="en-US" sz="1400" dirty="0"/>
              <a:t>登记号</a:t>
            </a:r>
            <a:r>
              <a:rPr lang="en-US" altLang="zh-CN" sz="1400" dirty="0"/>
              <a:t>——</a:t>
            </a:r>
            <a:r>
              <a:rPr lang="zh-CN" altLang="en-US" sz="1400" dirty="0"/>
              <a:t>物质的黄金标准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CAS Roles (CAS</a:t>
            </a:r>
            <a:r>
              <a:rPr lang="zh-CN" altLang="en-US" sz="1400" dirty="0"/>
              <a:t>物质角色</a:t>
            </a:r>
            <a:r>
              <a:rPr lang="en-US" altLang="zh-CN" sz="1400" dirty="0"/>
              <a:t>)——</a:t>
            </a:r>
            <a:r>
              <a:rPr lang="zh-CN" altLang="en-US" sz="1400" dirty="0"/>
              <a:t>生物研究、性能用途、分析检测、合成制备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CAS Index Terms (CAS</a:t>
            </a:r>
            <a:r>
              <a:rPr lang="zh-CN" altLang="en-US" sz="1400" dirty="0"/>
              <a:t>技术词语标准</a:t>
            </a:r>
            <a:r>
              <a:rPr lang="en-US" altLang="zh-CN" sz="1400" dirty="0"/>
              <a:t>)——</a:t>
            </a:r>
            <a:r>
              <a:rPr lang="zh-CN" altLang="en-US" sz="1400" dirty="0"/>
              <a:t>揭示技术词语相互间的关联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CA Sections (CAS</a:t>
            </a:r>
            <a:r>
              <a:rPr lang="zh-CN" altLang="en-US" sz="1400" dirty="0"/>
              <a:t>学科分类，</a:t>
            </a:r>
            <a:r>
              <a:rPr lang="en-US" altLang="zh-CN" sz="1400" dirty="0"/>
              <a:t>80</a:t>
            </a:r>
            <a:r>
              <a:rPr lang="zh-CN" altLang="en-US" sz="1400" dirty="0"/>
              <a:t>个类别</a:t>
            </a:r>
            <a:r>
              <a:rPr lang="en-US" altLang="zh-CN" sz="1400" dirty="0"/>
              <a:t>)——</a:t>
            </a:r>
            <a:r>
              <a:rPr lang="zh-CN" altLang="en-US" sz="1400" dirty="0"/>
              <a:t>精准定位具体研究领域</a:t>
            </a:r>
          </a:p>
          <a:p>
            <a:endParaRPr lang="en-US" dirty="0"/>
          </a:p>
        </p:txBody>
      </p:sp>
      <p:sp>
        <p:nvSpPr>
          <p:cNvPr id="6" name="Footer Placeholder 25">
            <a:extLst>
              <a:ext uri="{FF2B5EF4-FFF2-40B4-BE49-F238E27FC236}">
                <a16:creationId xmlns:a16="http://schemas.microsoft.com/office/drawing/2014/main" id="{6E18C0CE-1C34-44E0-92AF-73E841374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</a:t>
            </a:r>
            <a:r>
              <a:rPr lang="en-US" altLang="zh-CN" sz="800" dirty="0"/>
              <a:t>20</a:t>
            </a:r>
            <a:r>
              <a:rPr lang="en-US" sz="800" dirty="0"/>
              <a:t> American Chemical Society.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11</a:t>
            </a:fld>
            <a:endParaRPr lang="en-US" dirty="0">
              <a:solidFill>
                <a:srgbClr val="4255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3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28" y="4387904"/>
            <a:ext cx="5046960" cy="379359"/>
          </a:xfrm>
          <a:solidFill>
            <a:srgbClr val="FFC000"/>
          </a:solidFill>
        </p:spPr>
        <p:txBody>
          <a:bodyPr/>
          <a:lstStyle/>
          <a:p>
            <a:r>
              <a:rPr lang="en-US" sz="1400" b="0" dirty="0">
                <a:solidFill>
                  <a:schemeClr val="tx1"/>
                </a:solidFill>
              </a:rPr>
              <a:t>CAS</a:t>
            </a:r>
            <a:r>
              <a:rPr lang="zh-CN" altLang="en-US" sz="1400" b="0" dirty="0">
                <a:solidFill>
                  <a:schemeClr val="tx1"/>
                </a:solidFill>
              </a:rPr>
              <a:t>的科学家对专利进行必要改写，使其更容易被理解和获取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12</a:t>
            </a:fld>
            <a:endParaRPr lang="en-US">
              <a:solidFill>
                <a:srgbClr val="42556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7" y="846300"/>
            <a:ext cx="4786004" cy="152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8" y="2298412"/>
            <a:ext cx="8414426" cy="52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5432" y="1530848"/>
            <a:ext cx="2404155" cy="338554"/>
          </a:xfrm>
          <a:prstGeom prst="rect">
            <a:avLst/>
          </a:prstGeom>
          <a:noFill/>
          <a:ln w="28575">
            <a:solidFill>
              <a:srgbClr val="68327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PDF</a:t>
            </a:r>
            <a:r>
              <a:rPr lang="zh-CN" altLang="en-US" sz="1600" dirty="0">
                <a:solidFill>
                  <a:prstClr val="black"/>
                </a:solidFill>
              </a:rPr>
              <a:t>原文中的标题和摘要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9928" y="826844"/>
            <a:ext cx="8414426" cy="1998483"/>
          </a:xfrm>
          <a:prstGeom prst="rect">
            <a:avLst/>
          </a:prstGeom>
          <a:noFill/>
          <a:ln>
            <a:solidFill>
              <a:srgbClr val="6832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62" y="2971634"/>
            <a:ext cx="8021180" cy="1347445"/>
          </a:xfrm>
          <a:prstGeom prst="rect">
            <a:avLst/>
          </a:prstGeom>
          <a:noFill/>
          <a:ln w="28575">
            <a:solidFill>
              <a:srgbClr val="6832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15146" y="3314303"/>
            <a:ext cx="2804845" cy="338554"/>
          </a:xfrm>
          <a:prstGeom prst="rect">
            <a:avLst/>
          </a:prstGeom>
          <a:noFill/>
          <a:ln w="28575">
            <a:solidFill>
              <a:srgbClr val="683277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</a:rPr>
              <a:t>CAS</a:t>
            </a:r>
            <a:r>
              <a:rPr lang="zh-CN" altLang="en-US" sz="1600" dirty="0">
                <a:solidFill>
                  <a:prstClr val="black"/>
                </a:solidFill>
              </a:rPr>
              <a:t>科学家改写的标题和摘要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B84CF6-B631-4CD5-9669-1F219DFF3233}"/>
              </a:ext>
            </a:extLst>
          </p:cNvPr>
          <p:cNvSpPr txBox="1">
            <a:spLocks/>
          </p:cNvSpPr>
          <p:nvPr/>
        </p:nvSpPr>
        <p:spPr>
          <a:xfrm>
            <a:off x="368062" y="70069"/>
            <a:ext cx="8229600" cy="6555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5DA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为什么需要美国化学文摘社（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</a:t>
            </a:r>
            <a:r>
              <a:rPr lang="zh-CN" alt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25">
            <a:extLst>
              <a:ext uri="{FF2B5EF4-FFF2-40B4-BE49-F238E27FC236}">
                <a16:creationId xmlns:a16="http://schemas.microsoft.com/office/drawing/2014/main" id="{EE446B9F-ABDC-48E5-84EE-2C74871B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2352" y="4767264"/>
            <a:ext cx="3177448" cy="273844"/>
          </a:xfrm>
        </p:spPr>
        <p:txBody>
          <a:bodyPr/>
          <a:lstStyle/>
          <a:p>
            <a:r>
              <a:rPr lang="en-US" dirty="0"/>
              <a:t>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871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/>
              <a:t>13</a:t>
            </a:fld>
            <a:endParaRPr lang="en-US"/>
          </a:p>
        </p:txBody>
      </p:sp>
      <p:sp>
        <p:nvSpPr>
          <p:cNvPr id="7" name="Footer Placeholder 25">
            <a:extLst>
              <a:ext uri="{FF2B5EF4-FFF2-40B4-BE49-F238E27FC236}">
                <a16:creationId xmlns:a16="http://schemas.microsoft.com/office/drawing/2014/main" id="{5DB7E63E-378D-42C5-BB35-530A76016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2352" y="4767264"/>
            <a:ext cx="3177448" cy="273844"/>
          </a:xfrm>
        </p:spPr>
        <p:txBody>
          <a:bodyPr/>
          <a:lstStyle/>
          <a:p>
            <a:r>
              <a:rPr lang="en-US" dirty="0"/>
              <a:t>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A94B2A-BADF-48A3-B6B3-63E8049CA0C6}"/>
              </a:ext>
            </a:extLst>
          </p:cNvPr>
          <p:cNvSpPr/>
          <p:nvPr/>
        </p:nvSpPr>
        <p:spPr>
          <a:xfrm>
            <a:off x="431494" y="293460"/>
            <a:ext cx="4312399" cy="10507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为什么需要美国化学文摘社（</a:t>
            </a:r>
            <a:r>
              <a:rPr lang="en-US" altLang="zh-CN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CAS</a:t>
            </a:r>
            <a:r>
              <a:rPr lang="zh-CN" alt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）</a:t>
            </a:r>
            <a:endParaRPr lang="en-US" altLang="zh-CN" sz="2000" b="1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E34D6F-CDCF-46A0-85F8-D72614669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20" y="843359"/>
            <a:ext cx="4100034" cy="27095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0DE03B-D18E-4874-9798-5E727A29A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430" y="246511"/>
            <a:ext cx="3595754" cy="25866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2DEE89-962E-4B75-8CF6-2E06ADD82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772" y="2988809"/>
            <a:ext cx="4203384" cy="14399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C264D6-8267-4DCC-9191-0F9050BC8AAF}"/>
              </a:ext>
            </a:extLst>
          </p:cNvPr>
          <p:cNvSpPr/>
          <p:nvPr/>
        </p:nvSpPr>
        <p:spPr>
          <a:xfrm>
            <a:off x="431494" y="1057619"/>
            <a:ext cx="3435426" cy="5288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0EA2F1-E0E1-4D1D-B818-6DE5F65792EC}"/>
              </a:ext>
            </a:extLst>
          </p:cNvPr>
          <p:cNvSpPr/>
          <p:nvPr/>
        </p:nvSpPr>
        <p:spPr>
          <a:xfrm>
            <a:off x="431494" y="1762699"/>
            <a:ext cx="3931186" cy="1377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36ED9E-79E4-494B-8301-803D68176951}"/>
              </a:ext>
            </a:extLst>
          </p:cNvPr>
          <p:cNvSpPr/>
          <p:nvPr/>
        </p:nvSpPr>
        <p:spPr>
          <a:xfrm>
            <a:off x="4681430" y="293460"/>
            <a:ext cx="716835" cy="18658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97023C-7A6A-4F85-90DC-9A924C049F5C}"/>
              </a:ext>
            </a:extLst>
          </p:cNvPr>
          <p:cNvSpPr/>
          <p:nvPr/>
        </p:nvSpPr>
        <p:spPr>
          <a:xfrm>
            <a:off x="4681430" y="2571750"/>
            <a:ext cx="3504103" cy="294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8F000B-4900-40F3-875A-4A0B027030E9}"/>
              </a:ext>
            </a:extLst>
          </p:cNvPr>
          <p:cNvSpPr/>
          <p:nvPr/>
        </p:nvSpPr>
        <p:spPr>
          <a:xfrm>
            <a:off x="4642903" y="3062689"/>
            <a:ext cx="755362" cy="4901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3B5E98-49E1-4ADC-8971-021D2234092D}"/>
              </a:ext>
            </a:extLst>
          </p:cNvPr>
          <p:cNvSpPr/>
          <p:nvPr/>
        </p:nvSpPr>
        <p:spPr>
          <a:xfrm>
            <a:off x="4642902" y="4081122"/>
            <a:ext cx="3840085" cy="3012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3E7088-5185-40D9-AAB6-179FC0B9D202}"/>
              </a:ext>
            </a:extLst>
          </p:cNvPr>
          <p:cNvSpPr txBox="1"/>
          <p:nvPr/>
        </p:nvSpPr>
        <p:spPr>
          <a:xfrm>
            <a:off x="1413534" y="2523816"/>
            <a:ext cx="186949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CAS</a:t>
            </a:r>
            <a:r>
              <a:rPr lang="zh-CN" altLang="en-US" sz="1200" dirty="0"/>
              <a:t>科学家标引的信息揭示了本专利的发明主题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3D0256-D543-477F-9A8F-69BD50908ABD}"/>
              </a:ext>
            </a:extLst>
          </p:cNvPr>
          <p:cNvSpPr txBox="1"/>
          <p:nvPr/>
        </p:nvSpPr>
        <p:spPr>
          <a:xfrm>
            <a:off x="5562713" y="1204349"/>
            <a:ext cx="161947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CAS</a:t>
            </a:r>
            <a:r>
              <a:rPr lang="zh-CN" altLang="en-US" sz="1200" dirty="0"/>
              <a:t>科学家标引的物质信息。此两组物质都为被制备的物质，有何异同？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4116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14</a:t>
            </a:fld>
            <a:endParaRPr lang="en-US">
              <a:solidFill>
                <a:srgbClr val="425563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7" y="841442"/>
            <a:ext cx="7807779" cy="34438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FDB50E-EFEC-47A3-A104-4D291B947446}"/>
              </a:ext>
            </a:extLst>
          </p:cNvPr>
          <p:cNvCxnSpPr/>
          <p:nvPr/>
        </p:nvCxnSpPr>
        <p:spPr>
          <a:xfrm>
            <a:off x="815009" y="2643809"/>
            <a:ext cx="2941983" cy="6957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5">
            <a:extLst>
              <a:ext uri="{FF2B5EF4-FFF2-40B4-BE49-F238E27FC236}">
                <a16:creationId xmlns:a16="http://schemas.microsoft.com/office/drawing/2014/main" id="{1FF87A95-7D91-46BB-93A9-DA22F007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2352" y="4767264"/>
            <a:ext cx="3177448" cy="273844"/>
          </a:xfrm>
        </p:spPr>
        <p:txBody>
          <a:bodyPr/>
          <a:lstStyle/>
          <a:p>
            <a:r>
              <a:rPr lang="en-US" dirty="0"/>
              <a:t>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F3C74C-1DB5-42AB-829B-CF011D447F62}"/>
              </a:ext>
            </a:extLst>
          </p:cNvPr>
          <p:cNvSpPr/>
          <p:nvPr/>
        </p:nvSpPr>
        <p:spPr>
          <a:xfrm>
            <a:off x="431494" y="293460"/>
            <a:ext cx="4312399" cy="10507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为什么需要美国化学文摘社（</a:t>
            </a:r>
            <a:r>
              <a:rPr lang="en-US" altLang="zh-CN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CAS</a:t>
            </a:r>
            <a:r>
              <a:rPr lang="zh-CN" alt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）</a:t>
            </a:r>
            <a:endParaRPr lang="en-US" altLang="zh-CN" sz="2000" b="1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28E157-982E-4C21-BAFA-991F28841BFE}"/>
              </a:ext>
            </a:extLst>
          </p:cNvPr>
          <p:cNvSpPr txBox="1"/>
          <p:nvPr/>
        </p:nvSpPr>
        <p:spPr>
          <a:xfrm>
            <a:off x="311791" y="2991678"/>
            <a:ext cx="222540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CAS</a:t>
            </a:r>
            <a:r>
              <a:rPr lang="zh-CN" altLang="en-US" sz="1200" dirty="0"/>
              <a:t>科学家标引专利中以名称表示的物质，并提供物质的结构式、</a:t>
            </a:r>
            <a:r>
              <a:rPr lang="en-US" altLang="zh-CN" sz="1200" dirty="0"/>
              <a:t>CAS</a:t>
            </a:r>
            <a:r>
              <a:rPr lang="zh-CN" altLang="en-US" sz="1200" dirty="0"/>
              <a:t>号及在专利中的位置信息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4006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/>
              <a:t>15</a:t>
            </a:fld>
            <a:endParaRPr lang="en-US"/>
          </a:p>
        </p:txBody>
      </p:sp>
      <p:sp>
        <p:nvSpPr>
          <p:cNvPr id="7" name="Footer Placeholder 25">
            <a:extLst>
              <a:ext uri="{FF2B5EF4-FFF2-40B4-BE49-F238E27FC236}">
                <a16:creationId xmlns:a16="http://schemas.microsoft.com/office/drawing/2014/main" id="{5DB7E63E-378D-42C5-BB35-530A76016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2352" y="4767264"/>
            <a:ext cx="3177448" cy="273844"/>
          </a:xfrm>
        </p:spPr>
        <p:txBody>
          <a:bodyPr/>
          <a:lstStyle/>
          <a:p>
            <a:r>
              <a:rPr lang="en-US" dirty="0"/>
              <a:t>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A94B2A-BADF-48A3-B6B3-63E8049CA0C6}"/>
              </a:ext>
            </a:extLst>
          </p:cNvPr>
          <p:cNvSpPr/>
          <p:nvPr/>
        </p:nvSpPr>
        <p:spPr>
          <a:xfrm>
            <a:off x="431494" y="293460"/>
            <a:ext cx="4312399" cy="10507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为什么需要美国化学文摘社（</a:t>
            </a:r>
            <a:r>
              <a:rPr lang="en-US" altLang="zh-CN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CAS</a:t>
            </a:r>
            <a:r>
              <a:rPr lang="zh-CN" alt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）</a:t>
            </a:r>
            <a:endParaRPr lang="en-US" altLang="zh-CN" sz="2000" b="1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2EBB40-50AD-40CC-8523-CD57D070A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07" y="1676142"/>
            <a:ext cx="8105198" cy="16729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8A38E1-39F4-4D8C-84F3-487935C5CE5F}"/>
              </a:ext>
            </a:extLst>
          </p:cNvPr>
          <p:cNvSpPr txBox="1"/>
          <p:nvPr/>
        </p:nvSpPr>
        <p:spPr>
          <a:xfrm>
            <a:off x="1410158" y="3569465"/>
            <a:ext cx="4021157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CAS</a:t>
            </a:r>
            <a:r>
              <a:rPr lang="zh-CN" altLang="en-US" sz="1600" dirty="0"/>
              <a:t>提供专利族信息，便于用户选择熟识语种撰写的专利进行阅读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4690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4" r="2413"/>
          <a:stretch/>
        </p:blipFill>
        <p:spPr>
          <a:xfrm>
            <a:off x="5090297" y="0"/>
            <a:ext cx="4053705" cy="51435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/>
          <a:stretch/>
        </p:blipFill>
        <p:spPr>
          <a:xfrm>
            <a:off x="4673600" y="0"/>
            <a:ext cx="4471332" cy="5143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81" y="4541502"/>
            <a:ext cx="1803757" cy="396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3689" y="209212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endParaRPr lang="en-US" sz="135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3175" y="1754726"/>
            <a:ext cx="1100849" cy="1000233"/>
            <a:chOff x="3783360" y="852123"/>
            <a:chExt cx="1931522" cy="1641351"/>
          </a:xfrm>
        </p:grpSpPr>
        <p:sp>
          <p:nvSpPr>
            <p:cNvPr id="10" name="Hexagon 9"/>
            <p:cNvSpPr/>
            <p:nvPr/>
          </p:nvSpPr>
          <p:spPr>
            <a:xfrm>
              <a:off x="3783360" y="852123"/>
              <a:ext cx="1931522" cy="164135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127000" dist="38100" dir="2700000" algn="tl" rotWithShape="0">
                <a:srgbClr val="000000">
                  <a:alpha val="43000"/>
                </a:srgbClr>
              </a:outerShdw>
            </a:effectLst>
          </p:spPr>
        </p:sp>
        <p:sp>
          <p:nvSpPr>
            <p:cNvPr id="11" name="Hexagon 4"/>
            <p:cNvSpPr/>
            <p:nvPr/>
          </p:nvSpPr>
          <p:spPr>
            <a:xfrm>
              <a:off x="4092248" y="1125922"/>
              <a:ext cx="1296980" cy="110213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outerShdw blurRad="1270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3000" b="1" kern="0" dirty="0">
                <a:ln/>
                <a:solidFill>
                  <a:srgbClr val="FFC828"/>
                </a:solidFill>
                <a:latin typeface="Calibri"/>
                <a:sym typeface="Gill Sans" charset="0"/>
              </a:endParaRPr>
            </a:p>
          </p:txBody>
        </p:sp>
      </p:grpSp>
      <p:sp>
        <p:nvSpPr>
          <p:cNvPr id="12" name="Hexagon 11"/>
          <p:cNvSpPr/>
          <p:nvPr/>
        </p:nvSpPr>
        <p:spPr>
          <a:xfrm>
            <a:off x="972237" y="1238261"/>
            <a:ext cx="1100849" cy="1000233"/>
          </a:xfrm>
          <a:prstGeom prst="hexagon">
            <a:avLst>
              <a:gd name="adj" fmla="val 28570"/>
              <a:gd name="vf" fmla="val 115470"/>
            </a:avLst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>
            <a:outerShdw blurRad="127000" dist="38100" dir="2700000" algn="tl" rotWithShape="0">
              <a:srgbClr val="000000">
                <a:alpha val="43000"/>
              </a:srgbClr>
            </a:outerShdw>
          </a:effectLst>
        </p:spPr>
      </p:sp>
      <p:sp>
        <p:nvSpPr>
          <p:cNvPr id="13" name="Hexagon 12"/>
          <p:cNvSpPr/>
          <p:nvPr/>
        </p:nvSpPr>
        <p:spPr>
          <a:xfrm>
            <a:off x="1774533" y="1735064"/>
            <a:ext cx="1100849" cy="1000233"/>
          </a:xfrm>
          <a:prstGeom prst="hexagon">
            <a:avLst>
              <a:gd name="adj" fmla="val 28570"/>
              <a:gd name="vf" fmla="val 115470"/>
            </a:avLst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>
            <a:outerShdw blurRad="127000" dist="38100" dir="2700000" algn="tl" rotWithShape="0">
              <a:srgbClr val="000000">
                <a:alpha val="43000"/>
              </a:srgbClr>
            </a:outerShdw>
          </a:effectLst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01" y="2167130"/>
            <a:ext cx="914688" cy="1759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D7A12A4-A5A8-491A-99CA-1CBF77F127B3}"/>
              </a:ext>
            </a:extLst>
          </p:cNvPr>
          <p:cNvGrpSpPr/>
          <p:nvPr/>
        </p:nvGrpSpPr>
        <p:grpSpPr>
          <a:xfrm>
            <a:off x="3446211" y="2767015"/>
            <a:ext cx="1100849" cy="1000233"/>
            <a:chOff x="2595022" y="2248466"/>
            <a:chExt cx="1100849" cy="1000233"/>
          </a:xfrm>
        </p:grpSpPr>
        <p:sp>
          <p:nvSpPr>
            <p:cNvPr id="19" name="Hexagon 18"/>
            <p:cNvSpPr/>
            <p:nvPr/>
          </p:nvSpPr>
          <p:spPr>
            <a:xfrm>
              <a:off x="2595022" y="2248466"/>
              <a:ext cx="1100849" cy="1000233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127000" dist="38100" dir="2700000" algn="tl" rotWithShape="0">
                <a:srgbClr val="000000">
                  <a:alpha val="43000"/>
                </a:srgbClr>
              </a:outerShdw>
            </a:effectLst>
          </p:spPr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698" y="2660906"/>
              <a:ext cx="865649" cy="16545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3000F7-6ACD-471A-9591-96101820BAF0}"/>
              </a:ext>
            </a:extLst>
          </p:cNvPr>
          <p:cNvGrpSpPr/>
          <p:nvPr/>
        </p:nvGrpSpPr>
        <p:grpSpPr>
          <a:xfrm>
            <a:off x="2583684" y="2271821"/>
            <a:ext cx="1100849" cy="1000233"/>
            <a:chOff x="1765083" y="2748560"/>
            <a:chExt cx="1100849" cy="1000233"/>
          </a:xfrm>
        </p:grpSpPr>
        <p:sp>
          <p:nvSpPr>
            <p:cNvPr id="22" name="Hexagon 21"/>
            <p:cNvSpPr/>
            <p:nvPr/>
          </p:nvSpPr>
          <p:spPr>
            <a:xfrm>
              <a:off x="1765083" y="2748560"/>
              <a:ext cx="1100849" cy="1000233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127000" dist="38100" dir="2700000" algn="tl" rotWithShape="0">
                <a:srgbClr val="000000">
                  <a:alpha val="43000"/>
                </a:srgbClr>
              </a:outerShdw>
            </a:effectLst>
          </p:spPr>
        </p:sp>
        <p:pic>
          <p:nvPicPr>
            <p:cNvPr id="23" name="Picture 22" descr="\\intra.cas.org\windata\d87graphics\logo_files\chemzent\chemzent_color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781" y="3173740"/>
              <a:ext cx="911568" cy="182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4219861" y="2618616"/>
            <a:ext cx="116384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1350" kern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Darwin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55CBCE-EE17-41C5-B32B-E31B936BB33F}"/>
              </a:ext>
            </a:extLst>
          </p:cNvPr>
          <p:cNvGrpSpPr/>
          <p:nvPr/>
        </p:nvGrpSpPr>
        <p:grpSpPr>
          <a:xfrm>
            <a:off x="4279767" y="2247732"/>
            <a:ext cx="1104399" cy="1000233"/>
            <a:chOff x="3982348" y="2796581"/>
            <a:chExt cx="1104399" cy="1000233"/>
          </a:xfrm>
        </p:grpSpPr>
        <p:sp>
          <p:nvSpPr>
            <p:cNvPr id="28" name="Hexagon 27"/>
            <p:cNvSpPr/>
            <p:nvPr/>
          </p:nvSpPr>
          <p:spPr>
            <a:xfrm>
              <a:off x="3985898" y="2796581"/>
              <a:ext cx="1100849" cy="1000233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1270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 defTabSz="685800"/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82348" y="3029157"/>
              <a:ext cx="110084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/>
              <a:r>
                <a:rPr lang="en-US" sz="1200" kern="0" dirty="0">
                  <a:solidFill>
                    <a:schemeClr val="bg1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More </a:t>
              </a:r>
            </a:p>
            <a:p>
              <a:pPr algn="ctr" defTabSz="685800"/>
              <a:r>
                <a:rPr lang="en-US" sz="1200" kern="0" dirty="0">
                  <a:solidFill>
                    <a:schemeClr val="bg1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coming! </a:t>
              </a:r>
            </a:p>
            <a:p>
              <a:pPr algn="ctr" defTabSz="685800"/>
              <a:endParaRPr lang="en-US" sz="1200" b="1" kern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</p:grpSp>
      <p:sp>
        <p:nvSpPr>
          <p:cNvPr id="27" name="object 4"/>
          <p:cNvSpPr txBox="1">
            <a:spLocks noGrp="1"/>
          </p:cNvSpPr>
          <p:nvPr>
            <p:ph type="title"/>
          </p:nvPr>
        </p:nvSpPr>
        <p:spPr>
          <a:xfrm>
            <a:off x="525916" y="528587"/>
            <a:ext cx="5694855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/>
            <a:r>
              <a:rPr lang="en-US" dirty="0">
                <a:latin typeface="Times New Roman" panose="02020603050405020304" pitchFamily="18" charset="0"/>
              </a:rPr>
              <a:t>CAS</a:t>
            </a:r>
            <a:r>
              <a:rPr lang="zh-CN" altLang="en-US" dirty="0">
                <a:latin typeface="Times New Roman" panose="02020603050405020304" pitchFamily="18" charset="0"/>
              </a:rPr>
              <a:t>各类科学信息研究工具</a:t>
            </a:r>
            <a:endParaRPr dirty="0">
              <a:latin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FECD85-3814-460B-AA04-DB67B68A3B74}"/>
              </a:ext>
            </a:extLst>
          </p:cNvPr>
          <p:cNvGrpSpPr/>
          <p:nvPr/>
        </p:nvGrpSpPr>
        <p:grpSpPr>
          <a:xfrm>
            <a:off x="1738928" y="2761943"/>
            <a:ext cx="1100849" cy="1000233"/>
            <a:chOff x="972237" y="2235179"/>
            <a:chExt cx="1100849" cy="1000233"/>
          </a:xfrm>
        </p:grpSpPr>
        <p:sp>
          <p:nvSpPr>
            <p:cNvPr id="17" name="Hexagon 16"/>
            <p:cNvSpPr/>
            <p:nvPr/>
          </p:nvSpPr>
          <p:spPr>
            <a:xfrm>
              <a:off x="972237" y="2235179"/>
              <a:ext cx="1100849" cy="1000233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127000" dist="38100" dir="2700000" algn="tl" rotWithShape="0">
                <a:srgbClr val="000000">
                  <a:alpha val="43000"/>
                </a:srgbClr>
              </a:outerShdw>
            </a:effectLst>
          </p:spPr>
        </p:sp>
        <p:pic>
          <p:nvPicPr>
            <p:cNvPr id="32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549"/>
            <a:stretch/>
          </p:blipFill>
          <p:spPr bwMode="auto">
            <a:xfrm>
              <a:off x="1068418" y="2618615"/>
              <a:ext cx="874682" cy="296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95" y="1656982"/>
            <a:ext cx="685466" cy="20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Footer Placeholder 25">
            <a:extLst>
              <a:ext uri="{FF2B5EF4-FFF2-40B4-BE49-F238E27FC236}">
                <a16:creationId xmlns:a16="http://schemas.microsoft.com/office/drawing/2014/main" id="{EC0E9839-C2B6-4B3B-9C7C-E4BFF77B8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2997" y="4769164"/>
            <a:ext cx="3098006" cy="273844"/>
          </a:xfrm>
        </p:spPr>
        <p:txBody>
          <a:bodyPr/>
          <a:lstStyle/>
          <a:p>
            <a:r>
              <a:rPr lang="en-US" sz="800" dirty="0"/>
              <a:t>Copyright 20</a:t>
            </a:r>
            <a:r>
              <a:rPr lang="en-US" altLang="zh-CN" sz="800" dirty="0"/>
              <a:t>20</a:t>
            </a:r>
            <a:r>
              <a:rPr lang="en-US" sz="800" dirty="0"/>
              <a:t> American Chemical Society. All rights reserved.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DD64EC-73A7-4FA5-A1D0-7C2C2D3B8BC0}"/>
              </a:ext>
            </a:extLst>
          </p:cNvPr>
          <p:cNvGrpSpPr/>
          <p:nvPr/>
        </p:nvGrpSpPr>
        <p:grpSpPr>
          <a:xfrm>
            <a:off x="3433236" y="1748372"/>
            <a:ext cx="1100849" cy="1000233"/>
            <a:chOff x="3003546" y="3301742"/>
            <a:chExt cx="1100849" cy="1000233"/>
          </a:xfrm>
        </p:grpSpPr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9AD6C730-4EBD-48B7-B79C-EF4E0D837E4E}"/>
                </a:ext>
              </a:extLst>
            </p:cNvPr>
            <p:cNvSpPr/>
            <p:nvPr/>
          </p:nvSpPr>
          <p:spPr>
            <a:xfrm>
              <a:off x="3003546" y="3301742"/>
              <a:ext cx="1100849" cy="1000233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127000" dist="38100" dir="2700000" algn="tl" rotWithShape="0">
                <a:srgbClr val="000000">
                  <a:alpha val="43000"/>
                </a:srgbClr>
              </a:outerShdw>
            </a:effectLst>
          </p:spPr>
        </p:sp>
        <p:pic>
          <p:nvPicPr>
            <p:cNvPr id="25" name="Picture 2" descr="Image result for formulus cas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506" y="3714642"/>
              <a:ext cx="865767" cy="174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0228C21-D954-45AF-90BF-3538B3A74626}"/>
              </a:ext>
            </a:extLst>
          </p:cNvPr>
          <p:cNvGrpSpPr/>
          <p:nvPr/>
        </p:nvGrpSpPr>
        <p:grpSpPr>
          <a:xfrm>
            <a:off x="958854" y="2265140"/>
            <a:ext cx="1100849" cy="1000233"/>
            <a:chOff x="3783360" y="852123"/>
            <a:chExt cx="1931522" cy="1641351"/>
          </a:xfrm>
        </p:grpSpPr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C3DBC88F-03BD-44A0-A603-0CB4908A3268}"/>
                </a:ext>
              </a:extLst>
            </p:cNvPr>
            <p:cNvSpPr/>
            <p:nvPr/>
          </p:nvSpPr>
          <p:spPr>
            <a:xfrm>
              <a:off x="3783360" y="852123"/>
              <a:ext cx="1931522" cy="164135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127000" dist="38100" dir="2700000" algn="tl" rotWithShape="0">
                <a:srgbClr val="000000">
                  <a:alpha val="43000"/>
                </a:srgbClr>
              </a:outerShdw>
            </a:effectLst>
          </p:spPr>
        </p:sp>
        <p:sp>
          <p:nvSpPr>
            <p:cNvPr id="39" name="Hexagon 4">
              <a:extLst>
                <a:ext uri="{FF2B5EF4-FFF2-40B4-BE49-F238E27FC236}">
                  <a16:creationId xmlns:a16="http://schemas.microsoft.com/office/drawing/2014/main" id="{2F77AA99-5153-4C91-A428-F4FC41041562}"/>
                </a:ext>
              </a:extLst>
            </p:cNvPr>
            <p:cNvSpPr/>
            <p:nvPr/>
          </p:nvSpPr>
          <p:spPr>
            <a:xfrm>
              <a:off x="4092248" y="1125922"/>
              <a:ext cx="1296980" cy="110213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outerShdw blurRad="1270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3000" b="1" kern="0" dirty="0">
                <a:ln/>
                <a:solidFill>
                  <a:srgbClr val="FFC828"/>
                </a:solidFill>
                <a:latin typeface="Calibri"/>
                <a:sym typeface="Gill Sans" charset="0"/>
              </a:endParaRPr>
            </a:p>
          </p:txBody>
        </p:sp>
      </p:grp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9" y="2654475"/>
            <a:ext cx="842867" cy="23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3142EDE-8AC1-4950-A0A2-16867D0204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7865" y="2139762"/>
            <a:ext cx="880240" cy="21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96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8" t="46935" r="45386" b="-3"/>
          <a:stretch/>
        </p:blipFill>
        <p:spPr bwMode="auto">
          <a:xfrm>
            <a:off x="6629402" y="0"/>
            <a:ext cx="252172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79" y="0"/>
            <a:ext cx="2638044" cy="2498598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73687" y="431569"/>
            <a:ext cx="5746814" cy="417422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9525"/>
            <a:r>
              <a:rPr lang="en-US" dirty="0">
                <a:latin typeface="Times New Roman" panose="02020603050405020304" pitchFamily="18" charset="0"/>
              </a:rPr>
              <a:t>LIMITLESS POSSIBILITIES </a:t>
            </a:r>
            <a:r>
              <a:rPr lang="zh-CN" altLang="en-US" dirty="0">
                <a:latin typeface="Times New Roman" panose="02020603050405020304" pitchFamily="18" charset="0"/>
              </a:rPr>
              <a:t>无限可能</a:t>
            </a:r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20" name="object 6"/>
          <p:cNvSpPr/>
          <p:nvPr/>
        </p:nvSpPr>
        <p:spPr>
          <a:xfrm>
            <a:off x="573687" y="1019710"/>
            <a:ext cx="3302890" cy="34289"/>
          </a:xfrm>
          <a:custGeom>
            <a:avLst/>
            <a:gdLst/>
            <a:ahLst/>
            <a:cxnLst/>
            <a:rect l="l" t="t" r="r" b="b"/>
            <a:pathLst>
              <a:path w="1360170">
                <a:moveTo>
                  <a:pt x="0" y="0"/>
                </a:moveTo>
                <a:lnTo>
                  <a:pt x="1360170" y="0"/>
                </a:lnTo>
              </a:path>
            </a:pathLst>
          </a:custGeom>
          <a:ln w="38100">
            <a:solidFill>
              <a:srgbClr val="FFC828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 kern="0">
              <a:solidFill>
                <a:sysClr val="windowText" lastClr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7113" y="1224718"/>
            <a:ext cx="6662930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1725" b="1" kern="0" dirty="0">
                <a:solidFill>
                  <a:schemeClr val="tx2"/>
                </a:solidFill>
              </a:rPr>
              <a:t>定制服务应对挑战</a:t>
            </a:r>
            <a:r>
              <a:rPr lang="en-US" sz="1725" b="1" kern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38" name="object 6"/>
          <p:cNvSpPr txBox="1"/>
          <p:nvPr/>
        </p:nvSpPr>
        <p:spPr>
          <a:xfrm>
            <a:off x="4302385" y="2386343"/>
            <a:ext cx="2114406" cy="249337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442436" marR="438626" defTabSz="685800">
              <a:lnSpc>
                <a:spcPts val="1350"/>
              </a:lnSpc>
              <a:spcBef>
                <a:spcPts val="195"/>
              </a:spcBef>
            </a:pPr>
            <a:r>
              <a:rPr lang="en-US" sz="1350" b="1" kern="0" spc="-8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KNOWLEDGE </a:t>
            </a:r>
            <a:r>
              <a:rPr sz="1350" b="1" kern="0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SE</a:t>
            </a:r>
            <a:r>
              <a:rPr sz="1350" b="1" kern="0" spc="-30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sz="1350" b="1" kern="0" spc="-11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V</a:t>
            </a:r>
            <a:r>
              <a:rPr sz="1350" b="1" kern="0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ICES</a:t>
            </a:r>
            <a:endParaRPr lang="en-US" sz="1350" b="1" kern="0" dirty="0">
              <a:solidFill>
                <a:srgbClr val="1C5A7B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42436" marR="438626" defTabSz="685800">
              <a:lnSpc>
                <a:spcPts val="1350"/>
              </a:lnSpc>
              <a:spcBef>
                <a:spcPts val="195"/>
              </a:spcBef>
            </a:pPr>
            <a:r>
              <a:rPr lang="zh-CN" altLang="en-US" sz="1350" b="1" kern="0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知识服务</a:t>
            </a:r>
            <a:endParaRPr lang="en-US" sz="1350" b="1" kern="0" dirty="0">
              <a:solidFill>
                <a:srgbClr val="1C5A7B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28625" indent="-214313" defTabSz="685800">
              <a:lnSpc>
                <a:spcPct val="115000"/>
              </a:lnSpc>
              <a:buFont typeface="Symbol" charset="2"/>
              <a:buChar char=""/>
            </a:pPr>
            <a:r>
              <a:rPr lang="zh-CN" altLang="en-US" sz="1200" kern="0" dirty="0">
                <a:solidFill>
                  <a:schemeClr val="tx2"/>
                </a:solidFill>
              </a:rPr>
              <a:t>外包</a:t>
            </a:r>
            <a:r>
              <a:rPr lang="en-US" altLang="zh-CN" sz="1200" kern="0" dirty="0">
                <a:solidFill>
                  <a:schemeClr val="tx2"/>
                </a:solidFill>
              </a:rPr>
              <a:t>IP</a:t>
            </a:r>
            <a:r>
              <a:rPr lang="zh-CN" altLang="en-US" sz="1200" kern="0" dirty="0">
                <a:solidFill>
                  <a:schemeClr val="tx2"/>
                </a:solidFill>
              </a:rPr>
              <a:t>检索</a:t>
            </a:r>
            <a:endParaRPr lang="en-US" sz="1200" kern="0" dirty="0">
              <a:solidFill>
                <a:schemeClr val="tx2"/>
              </a:solidFill>
            </a:endParaRPr>
          </a:p>
          <a:p>
            <a:pPr marL="214312" defTabSz="685800">
              <a:lnSpc>
                <a:spcPct val="115000"/>
              </a:lnSpc>
            </a:pPr>
            <a:r>
              <a:rPr lang="en-US" sz="1200" kern="0" dirty="0">
                <a:solidFill>
                  <a:schemeClr val="tx2"/>
                </a:solidFill>
              </a:rPr>
              <a:t>      Outsourced IP search</a:t>
            </a:r>
          </a:p>
          <a:p>
            <a:pPr marL="428625" indent="-214313" defTabSz="685800">
              <a:lnSpc>
                <a:spcPct val="115000"/>
              </a:lnSpc>
              <a:buFont typeface="Symbol" charset="2"/>
              <a:buChar char=""/>
            </a:pPr>
            <a:r>
              <a:rPr lang="zh-CN" altLang="en-US" sz="1200" kern="0" dirty="0">
                <a:solidFill>
                  <a:schemeClr val="tx2"/>
                </a:solidFill>
              </a:rPr>
              <a:t>数据分析</a:t>
            </a:r>
            <a:endParaRPr lang="en-US" sz="1200" kern="0" dirty="0">
              <a:solidFill>
                <a:schemeClr val="tx2"/>
              </a:solidFill>
            </a:endParaRPr>
          </a:p>
          <a:p>
            <a:pPr marL="214312" defTabSz="685800">
              <a:lnSpc>
                <a:spcPct val="115000"/>
              </a:lnSpc>
            </a:pPr>
            <a:r>
              <a:rPr lang="en-US" sz="1200" kern="0" dirty="0">
                <a:solidFill>
                  <a:schemeClr val="tx2"/>
                </a:solidFill>
              </a:rPr>
              <a:t>      Analytics</a:t>
            </a:r>
          </a:p>
          <a:p>
            <a:pPr marL="428625" indent="-214313" defTabSz="685800">
              <a:lnSpc>
                <a:spcPct val="115000"/>
              </a:lnSpc>
              <a:buFont typeface="Symbol" charset="2"/>
              <a:buChar char=""/>
            </a:pPr>
            <a:r>
              <a:rPr lang="zh-CN" altLang="en-US" sz="1200" kern="0" dirty="0">
                <a:solidFill>
                  <a:schemeClr val="tx2"/>
                </a:solidFill>
              </a:rPr>
              <a:t>机会分析</a:t>
            </a:r>
            <a:endParaRPr lang="en-US" sz="1200" kern="0" dirty="0">
              <a:solidFill>
                <a:schemeClr val="tx2"/>
              </a:solidFill>
            </a:endParaRPr>
          </a:p>
          <a:p>
            <a:pPr marL="214312" defTabSz="685800">
              <a:lnSpc>
                <a:spcPct val="115000"/>
              </a:lnSpc>
            </a:pPr>
            <a:r>
              <a:rPr lang="en-US" sz="1200" kern="0" dirty="0">
                <a:solidFill>
                  <a:schemeClr val="tx2"/>
                </a:solidFill>
              </a:rPr>
              <a:t>      Opportunity exploration</a:t>
            </a:r>
          </a:p>
          <a:p>
            <a:pPr marL="428625" indent="-214313" defTabSz="685800">
              <a:lnSpc>
                <a:spcPct val="115000"/>
              </a:lnSpc>
              <a:buFont typeface="Symbol" charset="2"/>
              <a:buChar char=""/>
            </a:pPr>
            <a:r>
              <a:rPr lang="zh-CN" altLang="en-US" sz="1200" kern="0" dirty="0">
                <a:solidFill>
                  <a:schemeClr val="tx2"/>
                </a:solidFill>
              </a:rPr>
              <a:t>技术评估</a:t>
            </a:r>
            <a:endParaRPr lang="en-US" sz="1200" kern="0" dirty="0">
              <a:solidFill>
                <a:schemeClr val="tx2"/>
              </a:solidFill>
            </a:endParaRPr>
          </a:p>
          <a:p>
            <a:pPr marL="214312" defTabSz="685800">
              <a:lnSpc>
                <a:spcPct val="115000"/>
              </a:lnSpc>
            </a:pPr>
            <a:r>
              <a:rPr lang="en-US" sz="1200" kern="0" dirty="0">
                <a:solidFill>
                  <a:schemeClr val="tx2"/>
                </a:solidFill>
              </a:rPr>
              <a:t>      Technical Assessment </a:t>
            </a:r>
          </a:p>
          <a:p>
            <a:pPr marL="442436" marR="438626" algn="ctr" defTabSz="685800">
              <a:lnSpc>
                <a:spcPts val="1350"/>
              </a:lnSpc>
              <a:spcBef>
                <a:spcPts val="195"/>
              </a:spcBef>
            </a:pPr>
            <a:endParaRPr sz="1200" kern="0" dirty="0">
              <a:solidFill>
                <a:sysClr val="windowText" lastClr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" name="object 7"/>
          <p:cNvSpPr txBox="1"/>
          <p:nvPr/>
        </p:nvSpPr>
        <p:spPr>
          <a:xfrm>
            <a:off x="491495" y="2439836"/>
            <a:ext cx="1723104" cy="188192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02419" marR="296704" defTabSz="685800">
              <a:lnSpc>
                <a:spcPts val="1350"/>
              </a:lnSpc>
              <a:spcBef>
                <a:spcPts val="195"/>
              </a:spcBef>
            </a:pPr>
            <a:r>
              <a:rPr lang="en-US" sz="1350" b="1" kern="0" spc="-19" dirty="0">
                <a:solidFill>
                  <a:srgbClr val="1C5A7B"/>
                </a:solidFill>
                <a:latin typeface="Calibri" charset="0"/>
                <a:cs typeface="Calibri" charset="0"/>
              </a:rPr>
              <a:t>CONTENT SERVICES </a:t>
            </a:r>
          </a:p>
          <a:p>
            <a:pPr marL="302419" marR="296704" lvl="0" defTabSz="685800">
              <a:lnSpc>
                <a:spcPts val="1350"/>
              </a:lnSpc>
              <a:spcBef>
                <a:spcPts val="195"/>
              </a:spcBef>
            </a:pPr>
            <a:r>
              <a:rPr lang="zh-CN" altLang="en-US" sz="1350" b="1" kern="0" spc="-8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内容服务</a:t>
            </a:r>
            <a:endParaRPr lang="en-US" altLang="zh-CN" sz="1200" kern="0" dirty="0">
              <a:solidFill>
                <a:srgbClr val="005CAB"/>
              </a:solidFill>
            </a:endParaRPr>
          </a:p>
          <a:p>
            <a:pPr defTabSz="685800"/>
            <a:endParaRPr lang="en-US" altLang="zh-CN" sz="1200" kern="0" dirty="0">
              <a:solidFill>
                <a:schemeClr val="tx2"/>
              </a:solidFill>
            </a:endParaRPr>
          </a:p>
          <a:p>
            <a:pPr indent="-214313" defTabSz="685800">
              <a:buFont typeface="Symbol" charset="2"/>
              <a:buChar char=""/>
            </a:pPr>
            <a:r>
              <a:rPr lang="zh-CN" altLang="en-US" sz="1200" kern="0" dirty="0">
                <a:solidFill>
                  <a:schemeClr val="tx2"/>
                </a:solidFill>
              </a:rPr>
              <a:t>定制数据集合</a:t>
            </a:r>
            <a:endParaRPr lang="en-US" altLang="zh-CN" sz="1200" kern="0" dirty="0">
              <a:solidFill>
                <a:schemeClr val="tx2"/>
              </a:solidFill>
            </a:endParaRPr>
          </a:p>
          <a:p>
            <a:pPr defTabSz="685800"/>
            <a:r>
              <a:rPr lang="en-US" sz="1200" kern="0" dirty="0">
                <a:solidFill>
                  <a:schemeClr val="tx2"/>
                </a:solidFill>
              </a:rPr>
              <a:t>      Content licensing</a:t>
            </a:r>
          </a:p>
          <a:p>
            <a:pPr indent="-214313" defTabSz="685800">
              <a:buFont typeface="Symbol" charset="2"/>
              <a:buChar char=""/>
            </a:pPr>
            <a:r>
              <a:rPr lang="zh-CN" altLang="en-US" sz="1200" kern="0" dirty="0">
                <a:solidFill>
                  <a:schemeClr val="tx2"/>
                </a:solidFill>
              </a:rPr>
              <a:t>数据结构</a:t>
            </a:r>
            <a:endParaRPr lang="en-US" sz="1200" kern="0" dirty="0">
              <a:solidFill>
                <a:schemeClr val="tx2"/>
              </a:solidFill>
            </a:endParaRPr>
          </a:p>
          <a:p>
            <a:pPr defTabSz="685800"/>
            <a:r>
              <a:rPr lang="en-US" sz="1200" kern="0" dirty="0">
                <a:solidFill>
                  <a:schemeClr val="tx2"/>
                </a:solidFill>
              </a:rPr>
              <a:t>      Data structure</a:t>
            </a: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solidFill>
                  <a:schemeClr val="tx2"/>
                </a:solidFill>
              </a:rPr>
              <a:t> </a:t>
            </a:r>
            <a:r>
              <a:rPr lang="zh-CN" altLang="en-US" sz="1200" kern="0" dirty="0">
                <a:solidFill>
                  <a:schemeClr val="tx2"/>
                </a:solidFill>
              </a:rPr>
              <a:t>数据平台</a:t>
            </a:r>
            <a:endParaRPr lang="en-US" sz="1200" kern="0" dirty="0">
              <a:solidFill>
                <a:schemeClr val="tx2"/>
              </a:solidFill>
            </a:endParaRPr>
          </a:p>
          <a:p>
            <a:pPr defTabSz="685800"/>
            <a:r>
              <a:rPr lang="en-US" sz="1200" kern="0" dirty="0">
                <a:solidFill>
                  <a:schemeClr val="tx2"/>
                </a:solidFill>
              </a:rPr>
              <a:t>      Data platforms</a:t>
            </a:r>
          </a:p>
        </p:txBody>
      </p:sp>
      <p:sp>
        <p:nvSpPr>
          <p:cNvPr id="40" name="object 8"/>
          <p:cNvSpPr txBox="1"/>
          <p:nvPr/>
        </p:nvSpPr>
        <p:spPr>
          <a:xfrm>
            <a:off x="6609367" y="2386343"/>
            <a:ext cx="1933502" cy="2094291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90036" marR="284321" defTabSz="685800">
              <a:lnSpc>
                <a:spcPts val="1350"/>
              </a:lnSpc>
              <a:spcBef>
                <a:spcPts val="195"/>
              </a:spcBef>
            </a:pPr>
            <a:r>
              <a:rPr sz="1350" b="1" kern="0" spc="-15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sz="1350" b="1" kern="0" spc="-11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sz="1350" b="1" kern="0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O</a:t>
            </a:r>
            <a:r>
              <a:rPr sz="1350" b="1" kern="0" spc="-11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sz="1350" b="1" kern="0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ESSIO</a:t>
            </a:r>
            <a:r>
              <a:rPr sz="1350" b="1" kern="0" spc="-11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NA</a:t>
            </a:r>
            <a:r>
              <a:rPr sz="1350" b="1" kern="0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L  </a:t>
            </a:r>
            <a:r>
              <a:rPr sz="1350" b="1" kern="0" spc="-8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SERVICES</a:t>
            </a:r>
            <a:endParaRPr lang="en-US" sz="1350" b="1" kern="0" spc="-8" dirty="0">
              <a:solidFill>
                <a:srgbClr val="1C5A7B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90036" marR="284321" defTabSz="685800">
              <a:lnSpc>
                <a:spcPts val="1350"/>
              </a:lnSpc>
              <a:spcBef>
                <a:spcPts val="195"/>
              </a:spcBef>
            </a:pPr>
            <a:r>
              <a:rPr lang="zh-CN" altLang="en-US" sz="1350" b="1" kern="0" spc="-8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专业服务</a:t>
            </a:r>
            <a:endParaRPr lang="en-US" sz="1350" b="1" kern="0" spc="-8" dirty="0">
              <a:solidFill>
                <a:srgbClr val="1C5A7B"/>
              </a:solidFill>
              <a:latin typeface="Calibri" charset="0"/>
              <a:ea typeface="Calibri" charset="0"/>
              <a:cs typeface="Calibri" charset="0"/>
            </a:endParaRPr>
          </a:p>
          <a:p>
            <a:pPr indent="-214313" defTabSz="685800">
              <a:buFont typeface="Symbol" charset="2"/>
              <a:buChar char=""/>
            </a:pPr>
            <a:r>
              <a:rPr lang="zh-CN" altLang="en-US" sz="1200" kern="0" dirty="0">
                <a:solidFill>
                  <a:schemeClr val="tx2"/>
                </a:solidFill>
              </a:rPr>
              <a:t>人员派遣</a:t>
            </a:r>
            <a:endParaRPr lang="en-US" sz="1200" kern="0" dirty="0">
              <a:solidFill>
                <a:schemeClr val="tx2"/>
              </a:solidFill>
            </a:endParaRPr>
          </a:p>
          <a:p>
            <a:pPr defTabSz="685800"/>
            <a:r>
              <a:rPr lang="en-US" sz="1200" kern="0" dirty="0">
                <a:solidFill>
                  <a:schemeClr val="tx2"/>
                </a:solidFill>
              </a:rPr>
              <a:t>       Talent augmentation</a:t>
            </a:r>
          </a:p>
          <a:p>
            <a:pPr indent="-214313" defTabSz="685800">
              <a:buFont typeface="Symbol" charset="2"/>
              <a:buChar char=""/>
            </a:pPr>
            <a:r>
              <a:rPr lang="zh-CN" altLang="en-US" sz="1200" kern="0" dirty="0">
                <a:solidFill>
                  <a:schemeClr val="tx2"/>
                </a:solidFill>
              </a:rPr>
              <a:t>咨询</a:t>
            </a:r>
            <a:endParaRPr lang="en-US" sz="1200" kern="0" dirty="0">
              <a:solidFill>
                <a:schemeClr val="tx2"/>
              </a:solidFill>
            </a:endParaRPr>
          </a:p>
          <a:p>
            <a:pPr defTabSz="685800"/>
            <a:r>
              <a:rPr lang="en-US" sz="1200" kern="0" dirty="0">
                <a:solidFill>
                  <a:schemeClr val="tx2"/>
                </a:solidFill>
              </a:rPr>
              <a:t>       Consulting</a:t>
            </a:r>
          </a:p>
          <a:p>
            <a:pPr indent="-214313" defTabSz="685800">
              <a:buFont typeface="Symbol" charset="2"/>
              <a:buChar char=""/>
            </a:pPr>
            <a:r>
              <a:rPr lang="en-US" sz="1200" kern="0" dirty="0">
                <a:solidFill>
                  <a:schemeClr val="tx2"/>
                </a:solidFill>
              </a:rPr>
              <a:t>Technical writing</a:t>
            </a:r>
          </a:p>
          <a:p>
            <a:pPr defTabSz="685800"/>
            <a:r>
              <a:rPr lang="en-US" sz="1200" kern="0" dirty="0">
                <a:solidFill>
                  <a:schemeClr val="tx2"/>
                </a:solidFill>
              </a:rPr>
              <a:t>       </a:t>
            </a:r>
            <a:r>
              <a:rPr lang="zh-CN" altLang="en-US" sz="1200" kern="0" dirty="0">
                <a:solidFill>
                  <a:schemeClr val="tx2"/>
                </a:solidFill>
              </a:rPr>
              <a:t>科技写作</a:t>
            </a:r>
            <a:endParaRPr lang="en-US" sz="1200" kern="0" dirty="0">
              <a:solidFill>
                <a:schemeClr val="tx2"/>
              </a:solidFill>
            </a:endParaRPr>
          </a:p>
          <a:p>
            <a:pPr indent="-214313" defTabSz="685800">
              <a:buFont typeface="Symbol" charset="2"/>
              <a:buChar char=""/>
            </a:pPr>
            <a:r>
              <a:rPr lang="en-US" sz="1200" kern="0" dirty="0">
                <a:solidFill>
                  <a:schemeClr val="tx2"/>
                </a:solidFill>
              </a:rPr>
              <a:t>Scientific analysis </a:t>
            </a:r>
          </a:p>
          <a:p>
            <a:pPr marL="214312" defTabSz="685800">
              <a:lnSpc>
                <a:spcPct val="115000"/>
              </a:lnSpc>
            </a:pPr>
            <a:r>
              <a:rPr lang="zh-CN" altLang="en-US" sz="1200" kern="0" dirty="0">
                <a:solidFill>
                  <a:schemeClr val="tx2"/>
                </a:solidFill>
              </a:rPr>
              <a:t>科研分析</a:t>
            </a:r>
            <a:endParaRPr lang="en-US" sz="1200" kern="0" dirty="0">
              <a:solidFill>
                <a:schemeClr val="tx2"/>
              </a:solidFill>
            </a:endParaRPr>
          </a:p>
        </p:txBody>
      </p:sp>
      <p:sp>
        <p:nvSpPr>
          <p:cNvPr id="41" name="object 9"/>
          <p:cNvSpPr txBox="1"/>
          <p:nvPr/>
        </p:nvSpPr>
        <p:spPr>
          <a:xfrm>
            <a:off x="2538410" y="2458034"/>
            <a:ext cx="1841845" cy="2066591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02419" marR="296704" defTabSz="685800">
              <a:lnSpc>
                <a:spcPts val="1350"/>
              </a:lnSpc>
              <a:spcBef>
                <a:spcPts val="195"/>
              </a:spcBef>
            </a:pPr>
            <a:r>
              <a:rPr sz="1350" b="1" kern="0" spc="-19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sz="1350" b="1" kern="0" spc="-11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sz="1350" b="1" kern="0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CHNO</a:t>
            </a:r>
            <a:r>
              <a:rPr sz="1350" b="1" kern="0" spc="-34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sz="1350" b="1" kern="0" spc="-4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O</a:t>
            </a:r>
            <a:r>
              <a:rPr sz="1350" b="1" kern="0" spc="-49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G</a:t>
            </a:r>
            <a:r>
              <a:rPr sz="1350" b="1" kern="0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Y  </a:t>
            </a:r>
            <a:r>
              <a:rPr sz="1350" b="1" kern="0" spc="-8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SERVICES</a:t>
            </a:r>
            <a:endParaRPr lang="en-US" sz="1350" b="1" kern="0" spc="-8" dirty="0">
              <a:solidFill>
                <a:srgbClr val="1C5A7B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02419" marR="296704" defTabSz="685800">
              <a:lnSpc>
                <a:spcPts val="1350"/>
              </a:lnSpc>
              <a:spcBef>
                <a:spcPts val="195"/>
              </a:spcBef>
            </a:pPr>
            <a:r>
              <a:rPr lang="zh-CN" altLang="en-US" sz="1350" b="1" kern="0" spc="-8" dirty="0">
                <a:solidFill>
                  <a:srgbClr val="1C5A7B"/>
                </a:solidFill>
                <a:latin typeface="Calibri" charset="0"/>
                <a:ea typeface="Calibri" charset="0"/>
                <a:cs typeface="Calibri" charset="0"/>
              </a:rPr>
              <a:t>技术服务</a:t>
            </a:r>
            <a:endParaRPr lang="en-US" altLang="zh-CN" sz="1200" kern="0" dirty="0">
              <a:solidFill>
                <a:schemeClr val="tx2"/>
              </a:solidFill>
            </a:endParaRPr>
          </a:p>
          <a:p>
            <a:pPr indent="-214313" defTabSz="685800">
              <a:buFont typeface="Symbol" charset="2"/>
              <a:buChar char=""/>
            </a:pPr>
            <a:r>
              <a:rPr lang="zh-CN" altLang="en-US" sz="1200" kern="0" dirty="0">
                <a:solidFill>
                  <a:schemeClr val="tx2"/>
                </a:solidFill>
              </a:rPr>
              <a:t>数据架构</a:t>
            </a:r>
            <a:endParaRPr lang="en-US" sz="1200" kern="0" dirty="0">
              <a:solidFill>
                <a:schemeClr val="tx2"/>
              </a:solidFill>
            </a:endParaRPr>
          </a:p>
          <a:p>
            <a:pPr defTabSz="685800"/>
            <a:r>
              <a:rPr lang="en-US" sz="1200" kern="0" dirty="0">
                <a:solidFill>
                  <a:schemeClr val="tx2"/>
                </a:solidFill>
              </a:rPr>
              <a:t>       Data architecture</a:t>
            </a:r>
          </a:p>
          <a:p>
            <a:pPr indent="-214313" defTabSz="685800">
              <a:buFont typeface="Symbol" charset="2"/>
              <a:buChar char=""/>
            </a:pPr>
            <a:r>
              <a:rPr lang="zh-CN" altLang="en-US" sz="1200" kern="0" dirty="0">
                <a:solidFill>
                  <a:schemeClr val="tx2"/>
                </a:solidFill>
              </a:rPr>
              <a:t>平台整合</a:t>
            </a:r>
            <a:endParaRPr lang="en-US" sz="1200" kern="0" dirty="0">
              <a:solidFill>
                <a:schemeClr val="tx2"/>
              </a:solidFill>
            </a:endParaRPr>
          </a:p>
          <a:p>
            <a:pPr defTabSz="685800"/>
            <a:r>
              <a:rPr lang="en-US" sz="1200" kern="0" dirty="0">
                <a:solidFill>
                  <a:schemeClr val="tx2"/>
                </a:solidFill>
              </a:rPr>
              <a:t>       Platform integration</a:t>
            </a:r>
          </a:p>
          <a:p>
            <a:pPr indent="-214313" defTabSz="685800">
              <a:buFont typeface="Symbol" charset="2"/>
              <a:buChar char=""/>
            </a:pPr>
            <a:r>
              <a:rPr lang="zh-CN" altLang="en-US" sz="1200" kern="0" dirty="0">
                <a:solidFill>
                  <a:schemeClr val="tx2"/>
                </a:solidFill>
              </a:rPr>
              <a:t>检索引擎</a:t>
            </a:r>
            <a:endParaRPr lang="en-US" altLang="zh-CN" sz="1200" kern="0" dirty="0">
              <a:solidFill>
                <a:schemeClr val="tx2"/>
              </a:solidFill>
            </a:endParaRPr>
          </a:p>
          <a:p>
            <a:pPr defTabSz="685800"/>
            <a:r>
              <a:rPr lang="en-US" sz="1200" kern="0" dirty="0">
                <a:solidFill>
                  <a:schemeClr val="tx2"/>
                </a:solidFill>
              </a:rPr>
              <a:t>       Search engines</a:t>
            </a:r>
          </a:p>
          <a:p>
            <a:pPr indent="-214313" defTabSz="685800">
              <a:buFont typeface="Symbol" charset="2"/>
              <a:buChar char=""/>
            </a:pPr>
            <a:r>
              <a:rPr lang="zh-CN" altLang="en-US" sz="1200" kern="0" dirty="0">
                <a:solidFill>
                  <a:schemeClr val="tx2"/>
                </a:solidFill>
              </a:rPr>
              <a:t>定制解决方案</a:t>
            </a:r>
            <a:endParaRPr lang="en-US" sz="1200" kern="0" dirty="0">
              <a:solidFill>
                <a:schemeClr val="tx2"/>
              </a:solidFill>
            </a:endParaRPr>
          </a:p>
          <a:p>
            <a:pPr defTabSz="685800"/>
            <a:r>
              <a:rPr lang="en-US" sz="1200" kern="0" dirty="0">
                <a:solidFill>
                  <a:schemeClr val="tx2"/>
                </a:solidFill>
              </a:rPr>
              <a:t>      Custom solutions</a:t>
            </a:r>
            <a:endParaRPr lang="en-US" sz="1200" kern="0" dirty="0">
              <a:solidFill>
                <a:schemeClr val="tx2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70432" y="1798251"/>
            <a:ext cx="6549016" cy="436112"/>
            <a:chOff x="1447800" y="2762316"/>
            <a:chExt cx="9064455" cy="808983"/>
          </a:xfrm>
        </p:grpSpPr>
        <p:sp>
          <p:nvSpPr>
            <p:cNvPr id="37" name="object 4"/>
            <p:cNvSpPr/>
            <p:nvPr/>
          </p:nvSpPr>
          <p:spPr>
            <a:xfrm>
              <a:off x="1447800" y="2768662"/>
              <a:ext cx="777240" cy="777240"/>
            </a:xfrm>
            <a:custGeom>
              <a:avLst/>
              <a:gdLst/>
              <a:ahLst/>
              <a:cxnLst/>
              <a:rect l="l" t="t" r="r" b="b"/>
              <a:pathLst>
                <a:path w="777240" h="777239">
                  <a:moveTo>
                    <a:pt x="388620" y="0"/>
                  </a:moveTo>
                  <a:lnTo>
                    <a:pt x="339872" y="3027"/>
                  </a:lnTo>
                  <a:lnTo>
                    <a:pt x="292931" y="11868"/>
                  </a:lnTo>
                  <a:lnTo>
                    <a:pt x="248161" y="26158"/>
                  </a:lnTo>
                  <a:lnTo>
                    <a:pt x="205927" y="45532"/>
                  </a:lnTo>
                  <a:lnTo>
                    <a:pt x="166592" y="69627"/>
                  </a:lnTo>
                  <a:lnTo>
                    <a:pt x="130521" y="98078"/>
                  </a:lnTo>
                  <a:lnTo>
                    <a:pt x="98078" y="130521"/>
                  </a:lnTo>
                  <a:lnTo>
                    <a:pt x="69627" y="166592"/>
                  </a:lnTo>
                  <a:lnTo>
                    <a:pt x="45532" y="205927"/>
                  </a:lnTo>
                  <a:lnTo>
                    <a:pt x="26158" y="248161"/>
                  </a:lnTo>
                  <a:lnTo>
                    <a:pt x="11868" y="292931"/>
                  </a:lnTo>
                  <a:lnTo>
                    <a:pt x="3027" y="339872"/>
                  </a:lnTo>
                  <a:lnTo>
                    <a:pt x="0" y="388619"/>
                  </a:lnTo>
                  <a:lnTo>
                    <a:pt x="3027" y="437367"/>
                  </a:lnTo>
                  <a:lnTo>
                    <a:pt x="11868" y="484308"/>
                  </a:lnTo>
                  <a:lnTo>
                    <a:pt x="26158" y="529078"/>
                  </a:lnTo>
                  <a:lnTo>
                    <a:pt x="45532" y="571312"/>
                  </a:lnTo>
                  <a:lnTo>
                    <a:pt x="69627" y="610647"/>
                  </a:lnTo>
                  <a:lnTo>
                    <a:pt x="98078" y="646718"/>
                  </a:lnTo>
                  <a:lnTo>
                    <a:pt x="130521" y="679161"/>
                  </a:lnTo>
                  <a:lnTo>
                    <a:pt x="166592" y="707612"/>
                  </a:lnTo>
                  <a:lnTo>
                    <a:pt x="205927" y="731707"/>
                  </a:lnTo>
                  <a:lnTo>
                    <a:pt x="248161" y="751081"/>
                  </a:lnTo>
                  <a:lnTo>
                    <a:pt x="292931" y="765371"/>
                  </a:lnTo>
                  <a:lnTo>
                    <a:pt x="339872" y="774212"/>
                  </a:lnTo>
                  <a:lnTo>
                    <a:pt x="388620" y="777239"/>
                  </a:lnTo>
                  <a:lnTo>
                    <a:pt x="437367" y="774212"/>
                  </a:lnTo>
                  <a:lnTo>
                    <a:pt x="484308" y="765371"/>
                  </a:lnTo>
                  <a:lnTo>
                    <a:pt x="529078" y="751081"/>
                  </a:lnTo>
                  <a:lnTo>
                    <a:pt x="571312" y="731707"/>
                  </a:lnTo>
                  <a:lnTo>
                    <a:pt x="610647" y="707612"/>
                  </a:lnTo>
                  <a:lnTo>
                    <a:pt x="646718" y="679161"/>
                  </a:lnTo>
                  <a:lnTo>
                    <a:pt x="679161" y="646718"/>
                  </a:lnTo>
                  <a:lnTo>
                    <a:pt x="707612" y="610647"/>
                  </a:lnTo>
                  <a:lnTo>
                    <a:pt x="731707" y="571312"/>
                  </a:lnTo>
                  <a:lnTo>
                    <a:pt x="751081" y="529078"/>
                  </a:lnTo>
                  <a:lnTo>
                    <a:pt x="765371" y="484308"/>
                  </a:lnTo>
                  <a:lnTo>
                    <a:pt x="774212" y="437367"/>
                  </a:lnTo>
                  <a:lnTo>
                    <a:pt x="777240" y="388619"/>
                  </a:lnTo>
                  <a:lnTo>
                    <a:pt x="774212" y="339872"/>
                  </a:lnTo>
                  <a:lnTo>
                    <a:pt x="765371" y="292931"/>
                  </a:lnTo>
                  <a:lnTo>
                    <a:pt x="751081" y="248161"/>
                  </a:lnTo>
                  <a:lnTo>
                    <a:pt x="731707" y="205927"/>
                  </a:lnTo>
                  <a:lnTo>
                    <a:pt x="707612" y="166592"/>
                  </a:lnTo>
                  <a:lnTo>
                    <a:pt x="679161" y="130521"/>
                  </a:lnTo>
                  <a:lnTo>
                    <a:pt x="646718" y="98078"/>
                  </a:lnTo>
                  <a:lnTo>
                    <a:pt x="610647" y="69627"/>
                  </a:lnTo>
                  <a:lnTo>
                    <a:pt x="571312" y="45532"/>
                  </a:lnTo>
                  <a:lnTo>
                    <a:pt x="529078" y="26158"/>
                  </a:lnTo>
                  <a:lnTo>
                    <a:pt x="484308" y="11868"/>
                  </a:lnTo>
                  <a:lnTo>
                    <a:pt x="437367" y="3027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FFCD01"/>
            </a:solidFill>
          </p:spPr>
          <p:txBody>
            <a:bodyPr wrap="square" lIns="0" tIns="0" rIns="0" bIns="0" rtlCol="0"/>
            <a:lstStyle/>
            <a:p>
              <a:pPr defTabSz="685800"/>
              <a:endParaRPr sz="1350" ker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3" name="object 2"/>
            <p:cNvSpPr/>
            <p:nvPr/>
          </p:nvSpPr>
          <p:spPr>
            <a:xfrm>
              <a:off x="4253844" y="2785541"/>
              <a:ext cx="777240" cy="777240"/>
            </a:xfrm>
            <a:custGeom>
              <a:avLst/>
              <a:gdLst/>
              <a:ahLst/>
              <a:cxnLst/>
              <a:rect l="l" t="t" r="r" b="b"/>
              <a:pathLst>
                <a:path w="777239" h="777239">
                  <a:moveTo>
                    <a:pt x="388619" y="0"/>
                  </a:moveTo>
                  <a:lnTo>
                    <a:pt x="339872" y="3027"/>
                  </a:lnTo>
                  <a:lnTo>
                    <a:pt x="292931" y="11868"/>
                  </a:lnTo>
                  <a:lnTo>
                    <a:pt x="248161" y="26158"/>
                  </a:lnTo>
                  <a:lnTo>
                    <a:pt x="205927" y="45532"/>
                  </a:lnTo>
                  <a:lnTo>
                    <a:pt x="166592" y="69627"/>
                  </a:lnTo>
                  <a:lnTo>
                    <a:pt x="130521" y="98078"/>
                  </a:lnTo>
                  <a:lnTo>
                    <a:pt x="98078" y="130521"/>
                  </a:lnTo>
                  <a:lnTo>
                    <a:pt x="69627" y="166592"/>
                  </a:lnTo>
                  <a:lnTo>
                    <a:pt x="45532" y="205927"/>
                  </a:lnTo>
                  <a:lnTo>
                    <a:pt x="26158" y="248161"/>
                  </a:lnTo>
                  <a:lnTo>
                    <a:pt x="11868" y="292931"/>
                  </a:lnTo>
                  <a:lnTo>
                    <a:pt x="3027" y="339872"/>
                  </a:lnTo>
                  <a:lnTo>
                    <a:pt x="0" y="388619"/>
                  </a:lnTo>
                  <a:lnTo>
                    <a:pt x="3027" y="437367"/>
                  </a:lnTo>
                  <a:lnTo>
                    <a:pt x="11868" y="484308"/>
                  </a:lnTo>
                  <a:lnTo>
                    <a:pt x="26158" y="529078"/>
                  </a:lnTo>
                  <a:lnTo>
                    <a:pt x="45532" y="571312"/>
                  </a:lnTo>
                  <a:lnTo>
                    <a:pt x="69627" y="610647"/>
                  </a:lnTo>
                  <a:lnTo>
                    <a:pt x="98078" y="646718"/>
                  </a:lnTo>
                  <a:lnTo>
                    <a:pt x="130521" y="679161"/>
                  </a:lnTo>
                  <a:lnTo>
                    <a:pt x="166592" y="707612"/>
                  </a:lnTo>
                  <a:lnTo>
                    <a:pt x="205927" y="731707"/>
                  </a:lnTo>
                  <a:lnTo>
                    <a:pt x="248161" y="751081"/>
                  </a:lnTo>
                  <a:lnTo>
                    <a:pt x="292931" y="765371"/>
                  </a:lnTo>
                  <a:lnTo>
                    <a:pt x="339872" y="774212"/>
                  </a:lnTo>
                  <a:lnTo>
                    <a:pt x="388619" y="777239"/>
                  </a:lnTo>
                  <a:lnTo>
                    <a:pt x="437367" y="774212"/>
                  </a:lnTo>
                  <a:lnTo>
                    <a:pt x="484308" y="765371"/>
                  </a:lnTo>
                  <a:lnTo>
                    <a:pt x="529078" y="751081"/>
                  </a:lnTo>
                  <a:lnTo>
                    <a:pt x="571312" y="731707"/>
                  </a:lnTo>
                  <a:lnTo>
                    <a:pt x="610647" y="707612"/>
                  </a:lnTo>
                  <a:lnTo>
                    <a:pt x="646718" y="679161"/>
                  </a:lnTo>
                  <a:lnTo>
                    <a:pt x="679161" y="646718"/>
                  </a:lnTo>
                  <a:lnTo>
                    <a:pt x="707612" y="610647"/>
                  </a:lnTo>
                  <a:lnTo>
                    <a:pt x="731707" y="571312"/>
                  </a:lnTo>
                  <a:lnTo>
                    <a:pt x="751081" y="529078"/>
                  </a:lnTo>
                  <a:lnTo>
                    <a:pt x="765371" y="484308"/>
                  </a:lnTo>
                  <a:lnTo>
                    <a:pt x="774212" y="437367"/>
                  </a:lnTo>
                  <a:lnTo>
                    <a:pt x="777240" y="388619"/>
                  </a:lnTo>
                  <a:lnTo>
                    <a:pt x="774212" y="339872"/>
                  </a:lnTo>
                  <a:lnTo>
                    <a:pt x="765371" y="292931"/>
                  </a:lnTo>
                  <a:lnTo>
                    <a:pt x="751081" y="248161"/>
                  </a:lnTo>
                  <a:lnTo>
                    <a:pt x="731707" y="205927"/>
                  </a:lnTo>
                  <a:lnTo>
                    <a:pt x="707612" y="166592"/>
                  </a:lnTo>
                  <a:lnTo>
                    <a:pt x="679161" y="130521"/>
                  </a:lnTo>
                  <a:lnTo>
                    <a:pt x="646718" y="98078"/>
                  </a:lnTo>
                  <a:lnTo>
                    <a:pt x="610647" y="69627"/>
                  </a:lnTo>
                  <a:lnTo>
                    <a:pt x="571312" y="45532"/>
                  </a:lnTo>
                  <a:lnTo>
                    <a:pt x="529078" y="26158"/>
                  </a:lnTo>
                  <a:lnTo>
                    <a:pt x="484308" y="11868"/>
                  </a:lnTo>
                  <a:lnTo>
                    <a:pt x="437367" y="3027"/>
                  </a:lnTo>
                  <a:lnTo>
                    <a:pt x="388619" y="0"/>
                  </a:lnTo>
                  <a:close/>
                </a:path>
              </a:pathLst>
            </a:custGeom>
            <a:solidFill>
              <a:srgbClr val="FFCD01"/>
            </a:solidFill>
          </p:spPr>
          <p:txBody>
            <a:bodyPr wrap="square" lIns="0" tIns="0" rIns="0" bIns="0" rtlCol="0"/>
            <a:lstStyle/>
            <a:p>
              <a:pPr defTabSz="685800"/>
              <a:endParaRPr sz="1350" ker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4" name="object 3"/>
            <p:cNvSpPr/>
            <p:nvPr/>
          </p:nvSpPr>
          <p:spPr>
            <a:xfrm>
              <a:off x="7040980" y="2762316"/>
              <a:ext cx="777240" cy="777240"/>
            </a:xfrm>
            <a:custGeom>
              <a:avLst/>
              <a:gdLst/>
              <a:ahLst/>
              <a:cxnLst/>
              <a:rect l="l" t="t" r="r" b="b"/>
              <a:pathLst>
                <a:path w="777239" h="777239">
                  <a:moveTo>
                    <a:pt x="388620" y="0"/>
                  </a:moveTo>
                  <a:lnTo>
                    <a:pt x="339872" y="3027"/>
                  </a:lnTo>
                  <a:lnTo>
                    <a:pt x="292931" y="11868"/>
                  </a:lnTo>
                  <a:lnTo>
                    <a:pt x="248161" y="26158"/>
                  </a:lnTo>
                  <a:lnTo>
                    <a:pt x="205927" y="45532"/>
                  </a:lnTo>
                  <a:lnTo>
                    <a:pt x="166592" y="69627"/>
                  </a:lnTo>
                  <a:lnTo>
                    <a:pt x="130521" y="98078"/>
                  </a:lnTo>
                  <a:lnTo>
                    <a:pt x="98078" y="130521"/>
                  </a:lnTo>
                  <a:lnTo>
                    <a:pt x="69627" y="166592"/>
                  </a:lnTo>
                  <a:lnTo>
                    <a:pt x="45532" y="205927"/>
                  </a:lnTo>
                  <a:lnTo>
                    <a:pt x="26158" y="248161"/>
                  </a:lnTo>
                  <a:lnTo>
                    <a:pt x="11868" y="292931"/>
                  </a:lnTo>
                  <a:lnTo>
                    <a:pt x="3027" y="339872"/>
                  </a:lnTo>
                  <a:lnTo>
                    <a:pt x="0" y="388619"/>
                  </a:lnTo>
                  <a:lnTo>
                    <a:pt x="3027" y="437367"/>
                  </a:lnTo>
                  <a:lnTo>
                    <a:pt x="11868" y="484308"/>
                  </a:lnTo>
                  <a:lnTo>
                    <a:pt x="26158" y="529078"/>
                  </a:lnTo>
                  <a:lnTo>
                    <a:pt x="45532" y="571312"/>
                  </a:lnTo>
                  <a:lnTo>
                    <a:pt x="69627" y="610647"/>
                  </a:lnTo>
                  <a:lnTo>
                    <a:pt x="98078" y="646718"/>
                  </a:lnTo>
                  <a:lnTo>
                    <a:pt x="130521" y="679161"/>
                  </a:lnTo>
                  <a:lnTo>
                    <a:pt x="166592" y="707612"/>
                  </a:lnTo>
                  <a:lnTo>
                    <a:pt x="205927" y="731707"/>
                  </a:lnTo>
                  <a:lnTo>
                    <a:pt x="248161" y="751081"/>
                  </a:lnTo>
                  <a:lnTo>
                    <a:pt x="292931" y="765371"/>
                  </a:lnTo>
                  <a:lnTo>
                    <a:pt x="339872" y="774212"/>
                  </a:lnTo>
                  <a:lnTo>
                    <a:pt x="388620" y="777239"/>
                  </a:lnTo>
                  <a:lnTo>
                    <a:pt x="437367" y="774212"/>
                  </a:lnTo>
                  <a:lnTo>
                    <a:pt x="484308" y="765371"/>
                  </a:lnTo>
                  <a:lnTo>
                    <a:pt x="529078" y="751081"/>
                  </a:lnTo>
                  <a:lnTo>
                    <a:pt x="571312" y="731707"/>
                  </a:lnTo>
                  <a:lnTo>
                    <a:pt x="610647" y="707612"/>
                  </a:lnTo>
                  <a:lnTo>
                    <a:pt x="646718" y="679161"/>
                  </a:lnTo>
                  <a:lnTo>
                    <a:pt x="679161" y="646718"/>
                  </a:lnTo>
                  <a:lnTo>
                    <a:pt x="707612" y="610647"/>
                  </a:lnTo>
                  <a:lnTo>
                    <a:pt x="731707" y="571312"/>
                  </a:lnTo>
                  <a:lnTo>
                    <a:pt x="751081" y="529078"/>
                  </a:lnTo>
                  <a:lnTo>
                    <a:pt x="765371" y="484308"/>
                  </a:lnTo>
                  <a:lnTo>
                    <a:pt x="774212" y="437367"/>
                  </a:lnTo>
                  <a:lnTo>
                    <a:pt x="777240" y="388619"/>
                  </a:lnTo>
                  <a:lnTo>
                    <a:pt x="774212" y="339872"/>
                  </a:lnTo>
                  <a:lnTo>
                    <a:pt x="765371" y="292931"/>
                  </a:lnTo>
                  <a:lnTo>
                    <a:pt x="751081" y="248161"/>
                  </a:lnTo>
                  <a:lnTo>
                    <a:pt x="731707" y="205927"/>
                  </a:lnTo>
                  <a:lnTo>
                    <a:pt x="707612" y="166592"/>
                  </a:lnTo>
                  <a:lnTo>
                    <a:pt x="679161" y="130521"/>
                  </a:lnTo>
                  <a:lnTo>
                    <a:pt x="646718" y="98078"/>
                  </a:lnTo>
                  <a:lnTo>
                    <a:pt x="610647" y="69627"/>
                  </a:lnTo>
                  <a:lnTo>
                    <a:pt x="571312" y="45532"/>
                  </a:lnTo>
                  <a:lnTo>
                    <a:pt x="529078" y="26158"/>
                  </a:lnTo>
                  <a:lnTo>
                    <a:pt x="484308" y="11868"/>
                  </a:lnTo>
                  <a:lnTo>
                    <a:pt x="437367" y="3027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FFCD01"/>
            </a:solidFill>
          </p:spPr>
          <p:txBody>
            <a:bodyPr wrap="square" lIns="0" tIns="0" rIns="0" bIns="0" rtlCol="0"/>
            <a:lstStyle/>
            <a:p>
              <a:pPr defTabSz="685800"/>
              <a:endParaRPr sz="1350" ker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5" name="object 5"/>
            <p:cNvSpPr/>
            <p:nvPr/>
          </p:nvSpPr>
          <p:spPr>
            <a:xfrm>
              <a:off x="9735015" y="2794059"/>
              <a:ext cx="777240" cy="777240"/>
            </a:xfrm>
            <a:custGeom>
              <a:avLst/>
              <a:gdLst/>
              <a:ahLst/>
              <a:cxnLst/>
              <a:rect l="l" t="t" r="r" b="b"/>
              <a:pathLst>
                <a:path w="777240" h="777239">
                  <a:moveTo>
                    <a:pt x="388620" y="0"/>
                  </a:moveTo>
                  <a:lnTo>
                    <a:pt x="339872" y="3027"/>
                  </a:lnTo>
                  <a:lnTo>
                    <a:pt x="292931" y="11868"/>
                  </a:lnTo>
                  <a:lnTo>
                    <a:pt x="248161" y="26158"/>
                  </a:lnTo>
                  <a:lnTo>
                    <a:pt x="205927" y="45532"/>
                  </a:lnTo>
                  <a:lnTo>
                    <a:pt x="166592" y="69627"/>
                  </a:lnTo>
                  <a:lnTo>
                    <a:pt x="130521" y="98078"/>
                  </a:lnTo>
                  <a:lnTo>
                    <a:pt x="98078" y="130521"/>
                  </a:lnTo>
                  <a:lnTo>
                    <a:pt x="69627" y="166592"/>
                  </a:lnTo>
                  <a:lnTo>
                    <a:pt x="45532" y="205927"/>
                  </a:lnTo>
                  <a:lnTo>
                    <a:pt x="26158" y="248161"/>
                  </a:lnTo>
                  <a:lnTo>
                    <a:pt x="11868" y="292931"/>
                  </a:lnTo>
                  <a:lnTo>
                    <a:pt x="3027" y="339872"/>
                  </a:lnTo>
                  <a:lnTo>
                    <a:pt x="0" y="388619"/>
                  </a:lnTo>
                  <a:lnTo>
                    <a:pt x="3027" y="437367"/>
                  </a:lnTo>
                  <a:lnTo>
                    <a:pt x="11868" y="484308"/>
                  </a:lnTo>
                  <a:lnTo>
                    <a:pt x="26158" y="529078"/>
                  </a:lnTo>
                  <a:lnTo>
                    <a:pt x="45532" y="571312"/>
                  </a:lnTo>
                  <a:lnTo>
                    <a:pt x="69627" y="610647"/>
                  </a:lnTo>
                  <a:lnTo>
                    <a:pt x="98078" y="646718"/>
                  </a:lnTo>
                  <a:lnTo>
                    <a:pt x="130521" y="679161"/>
                  </a:lnTo>
                  <a:lnTo>
                    <a:pt x="166592" y="707612"/>
                  </a:lnTo>
                  <a:lnTo>
                    <a:pt x="205927" y="731707"/>
                  </a:lnTo>
                  <a:lnTo>
                    <a:pt x="248161" y="751081"/>
                  </a:lnTo>
                  <a:lnTo>
                    <a:pt x="292931" y="765371"/>
                  </a:lnTo>
                  <a:lnTo>
                    <a:pt x="339872" y="774212"/>
                  </a:lnTo>
                  <a:lnTo>
                    <a:pt x="388620" y="777239"/>
                  </a:lnTo>
                  <a:lnTo>
                    <a:pt x="437367" y="774212"/>
                  </a:lnTo>
                  <a:lnTo>
                    <a:pt x="484308" y="765371"/>
                  </a:lnTo>
                  <a:lnTo>
                    <a:pt x="529078" y="751081"/>
                  </a:lnTo>
                  <a:lnTo>
                    <a:pt x="571312" y="731707"/>
                  </a:lnTo>
                  <a:lnTo>
                    <a:pt x="610647" y="707612"/>
                  </a:lnTo>
                  <a:lnTo>
                    <a:pt x="646718" y="679161"/>
                  </a:lnTo>
                  <a:lnTo>
                    <a:pt x="679161" y="646718"/>
                  </a:lnTo>
                  <a:lnTo>
                    <a:pt x="707612" y="610647"/>
                  </a:lnTo>
                  <a:lnTo>
                    <a:pt x="731707" y="571312"/>
                  </a:lnTo>
                  <a:lnTo>
                    <a:pt x="751081" y="529078"/>
                  </a:lnTo>
                  <a:lnTo>
                    <a:pt x="765371" y="484308"/>
                  </a:lnTo>
                  <a:lnTo>
                    <a:pt x="774212" y="437367"/>
                  </a:lnTo>
                  <a:lnTo>
                    <a:pt x="777240" y="388619"/>
                  </a:lnTo>
                  <a:lnTo>
                    <a:pt x="774212" y="339872"/>
                  </a:lnTo>
                  <a:lnTo>
                    <a:pt x="765371" y="292931"/>
                  </a:lnTo>
                  <a:lnTo>
                    <a:pt x="751081" y="248161"/>
                  </a:lnTo>
                  <a:lnTo>
                    <a:pt x="731707" y="205927"/>
                  </a:lnTo>
                  <a:lnTo>
                    <a:pt x="707612" y="166592"/>
                  </a:lnTo>
                  <a:lnTo>
                    <a:pt x="679161" y="130521"/>
                  </a:lnTo>
                  <a:lnTo>
                    <a:pt x="646718" y="98078"/>
                  </a:lnTo>
                  <a:lnTo>
                    <a:pt x="610647" y="69627"/>
                  </a:lnTo>
                  <a:lnTo>
                    <a:pt x="571312" y="45532"/>
                  </a:lnTo>
                  <a:lnTo>
                    <a:pt x="529078" y="26158"/>
                  </a:lnTo>
                  <a:lnTo>
                    <a:pt x="484308" y="11868"/>
                  </a:lnTo>
                  <a:lnTo>
                    <a:pt x="437367" y="3027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FFCD01"/>
            </a:solidFill>
          </p:spPr>
          <p:txBody>
            <a:bodyPr wrap="square" lIns="0" tIns="0" rIns="0" bIns="0" rtlCol="0"/>
            <a:lstStyle/>
            <a:p>
              <a:pPr defTabSz="685800"/>
              <a:endParaRPr sz="1350" ker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6" name="object 11"/>
            <p:cNvSpPr/>
            <p:nvPr/>
          </p:nvSpPr>
          <p:spPr>
            <a:xfrm>
              <a:off x="4394845" y="2939239"/>
              <a:ext cx="495238" cy="46984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 ker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7" name="object 12"/>
            <p:cNvSpPr/>
            <p:nvPr/>
          </p:nvSpPr>
          <p:spPr>
            <a:xfrm>
              <a:off x="9850628" y="2947764"/>
              <a:ext cx="546023" cy="4571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 ker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8" name="object 13"/>
            <p:cNvSpPr/>
            <p:nvPr/>
          </p:nvSpPr>
          <p:spPr>
            <a:xfrm>
              <a:off x="7105790" y="2871570"/>
              <a:ext cx="647611" cy="5587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 ker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9" name="object 14"/>
            <p:cNvSpPr/>
            <p:nvPr/>
          </p:nvSpPr>
          <p:spPr>
            <a:xfrm>
              <a:off x="1557055" y="2903313"/>
              <a:ext cx="558730" cy="4952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 ker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1" name="Footer Placeholder 25">
            <a:extLst>
              <a:ext uri="{FF2B5EF4-FFF2-40B4-BE49-F238E27FC236}">
                <a16:creationId xmlns:a16="http://schemas.microsoft.com/office/drawing/2014/main" id="{A1B48046-5E3A-45FA-95F9-A675DDA79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US" sz="800" dirty="0"/>
              <a:t>Copyright 20</a:t>
            </a:r>
            <a:r>
              <a:rPr lang="en-US" altLang="zh-CN" sz="800" dirty="0"/>
              <a:t>20</a:t>
            </a:r>
            <a:r>
              <a:rPr lang="en-US" sz="800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58041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</a:rPr>
              <a:t>SciFinder</a:t>
            </a:r>
            <a:r>
              <a:rPr lang="en-US" altLang="zh-CN" dirty="0">
                <a:latin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</a:rPr>
              <a:t>n</a:t>
            </a:r>
            <a:r>
              <a:rPr lang="zh-CN" altLang="en-US" dirty="0">
                <a:latin typeface="Times New Roman" panose="02020603050405020304" pitchFamily="18" charset="0"/>
              </a:rPr>
              <a:t>是来自美国化学文摘社（</a:t>
            </a:r>
            <a:r>
              <a:rPr lang="en-US" altLang="zh-CN" dirty="0">
                <a:latin typeface="Times New Roman" panose="02020603050405020304" pitchFamily="18" charset="0"/>
              </a:rPr>
              <a:t>CAS)</a:t>
            </a:r>
            <a:r>
              <a:rPr lang="zh-CN" altLang="en-US" dirty="0">
                <a:latin typeface="Times New Roman" panose="02020603050405020304" pitchFamily="18" charset="0"/>
              </a:rPr>
              <a:t>的全新产品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3645" y="1119034"/>
            <a:ext cx="8088489" cy="32918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基于用户习惯、需求、检索策略和革新技术，采用新方法将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</a:rPr>
              <a:t>CAS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内容传递给研究人员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先进的平台不仅需要实现信息的获取，还要帮助用户发现最佳起点 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</a:rPr>
              <a:t>CAS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的化学信息历史积累、系统知识和人工智力能够加速您的工作</a:t>
            </a:r>
          </a:p>
          <a:p>
            <a:endParaRPr lang="zh-CN" altLang="en-US" dirty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zh-CN" altLang="en-US" sz="2000" b="1" dirty="0">
                <a:solidFill>
                  <a:srgbClr val="005DAA"/>
                </a:solidFill>
                <a:latin typeface="Times New Roman" panose="02020603050405020304" pitchFamily="18" charset="0"/>
              </a:rPr>
              <a:t>用户需求的演进、内容的增长和广度的扩展推动</a:t>
            </a:r>
            <a:endParaRPr lang="en-US" altLang="zh-CN" sz="2000" b="1" dirty="0">
              <a:solidFill>
                <a:srgbClr val="005DAA"/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zh-CN" altLang="en-US" sz="2000" b="1" dirty="0">
                <a:solidFill>
                  <a:srgbClr val="005DAA"/>
                </a:solidFill>
                <a:latin typeface="Times New Roman" panose="02020603050405020304" pitchFamily="18" charset="0"/>
              </a:rPr>
              <a:t>新的技术解决方案的出现</a:t>
            </a:r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！</a:t>
            </a:r>
          </a:p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latin typeface="Times New Roman" panose="02020603050405020304" pitchFamily="18" charset="0"/>
              </a:rPr>
              <a:pPr/>
              <a:t>18</a:t>
            </a:fld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35910FDF-E924-4855-96A7-3EB78D1A0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30706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19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4750" y="445274"/>
            <a:ext cx="5576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2"/>
                </a:solidFill>
              </a:rPr>
              <a:t>登陆</a:t>
            </a:r>
            <a:r>
              <a:rPr lang="en-US" altLang="zh-CN" sz="2000" b="1" dirty="0" err="1">
                <a:solidFill>
                  <a:schemeClr val="tx2"/>
                </a:solidFill>
              </a:rPr>
              <a:t>SciFinder</a:t>
            </a:r>
            <a:r>
              <a:rPr lang="en-US" altLang="zh-CN" sz="2000" b="1" baseline="30000" dirty="0" err="1">
                <a:solidFill>
                  <a:schemeClr val="tx2"/>
                </a:solidFill>
              </a:rPr>
              <a:t>n</a:t>
            </a:r>
            <a:r>
              <a:rPr lang="zh-CN" altLang="en-US" sz="2000" b="1" dirty="0">
                <a:solidFill>
                  <a:schemeClr val="tx2"/>
                </a:solidFill>
              </a:rPr>
              <a:t>平台（</a:t>
            </a:r>
            <a:r>
              <a:rPr lang="en-US" altLang="zh-CN" sz="2000" b="1" dirty="0">
                <a:solidFill>
                  <a:schemeClr val="tx2"/>
                </a:solidFill>
                <a:hlinkClick r:id="rId2"/>
              </a:rPr>
              <a:t>https://scifinder-n.cas.org</a:t>
            </a:r>
            <a:r>
              <a:rPr lang="zh-CN" altLang="en-US" sz="2000" b="1" dirty="0">
                <a:solidFill>
                  <a:schemeClr val="tx2"/>
                </a:solidFill>
              </a:rPr>
              <a:t>）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3E31027A-3847-476C-B66C-8CE66447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94EE99-3273-447D-8B50-609A23FAA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678" y="882385"/>
            <a:ext cx="5906990" cy="3603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5B1C0A-6ABD-4BCA-A4AA-4FA39CEA6A5F}"/>
              </a:ext>
            </a:extLst>
          </p:cNvPr>
          <p:cNvSpPr/>
          <p:nvPr/>
        </p:nvSpPr>
        <p:spPr>
          <a:xfrm>
            <a:off x="4456590" y="1979720"/>
            <a:ext cx="2494626" cy="14648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89634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312" y="573844"/>
            <a:ext cx="8229600" cy="655529"/>
          </a:xfrm>
        </p:spPr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</a:rPr>
              <a:t>SciFinder</a:t>
            </a:r>
            <a:r>
              <a:rPr lang="en-US" altLang="zh-CN" baseline="30000" dirty="0" err="1">
                <a:latin typeface="Times New Roman" panose="02020603050405020304" pitchFamily="18" charset="0"/>
              </a:rPr>
              <a:t>n</a:t>
            </a:r>
            <a:r>
              <a:rPr lang="zh-CN" altLang="en-US" dirty="0">
                <a:latin typeface="Times New Roman" panose="02020603050405020304" pitchFamily="18" charset="0"/>
              </a:rPr>
              <a:t>登陆平台</a:t>
            </a:r>
            <a:br>
              <a:rPr lang="en-US" altLang="zh-CN" dirty="0">
                <a:latin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  <a:latin typeface="Times New Roman" panose="02020603050405020304" pitchFamily="18" charset="0"/>
              </a:rPr>
              <a:pPr/>
              <a:t>2</a:t>
            </a:fld>
            <a:endParaRPr lang="en-US" dirty="0">
              <a:solidFill>
                <a:srgbClr val="425563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354D20C0-C482-4650-AA4E-F3304DB0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036252-68E5-497C-B029-CCEB5E6E6790}"/>
              </a:ext>
            </a:extLst>
          </p:cNvPr>
          <p:cNvSpPr txBox="1"/>
          <p:nvPr/>
        </p:nvSpPr>
        <p:spPr>
          <a:xfrm>
            <a:off x="1451865" y="1721046"/>
            <a:ext cx="6240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linkClick r:id="rId2"/>
              </a:rPr>
              <a:t>https://scifinder</a:t>
            </a:r>
            <a:r>
              <a:rPr lang="en-US" altLang="zh-CN" sz="4000" dirty="0">
                <a:hlinkClick r:id="rId2"/>
              </a:rPr>
              <a:t>-</a:t>
            </a:r>
            <a:r>
              <a:rPr lang="en-US" sz="4000" dirty="0">
                <a:hlinkClick r:id="rId2"/>
              </a:rPr>
              <a:t>n.cas.org</a:t>
            </a:r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13108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311" y="178493"/>
            <a:ext cx="8569237" cy="655529"/>
          </a:xfrm>
        </p:spPr>
        <p:txBody>
          <a:bodyPr/>
          <a:lstStyle/>
          <a:p>
            <a:r>
              <a:rPr lang="zh-CN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简化的界面，快速执行检索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3" name="Group 13"/>
          <p:cNvGrpSpPr/>
          <p:nvPr/>
        </p:nvGrpSpPr>
        <p:grpSpPr>
          <a:xfrm>
            <a:off x="36840" y="1093296"/>
            <a:ext cx="1743951" cy="1717016"/>
            <a:chOff x="-14660" y="1098068"/>
            <a:chExt cx="1743951" cy="1221323"/>
          </a:xfrm>
        </p:grpSpPr>
        <p:sp>
          <p:nvSpPr>
            <p:cNvPr id="8" name="TextBox 7"/>
            <p:cNvSpPr txBox="1"/>
            <p:nvPr/>
          </p:nvSpPr>
          <p:spPr>
            <a:xfrm>
              <a:off x="-14660" y="1098068"/>
              <a:ext cx="1497870" cy="1031157"/>
            </a:xfrm>
            <a:prstGeom prst="rect">
              <a:avLst/>
            </a:prstGeom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ctr"/>
            </a:lstStyle>
            <a:p>
              <a:pPr algn="r"/>
              <a:r>
                <a:rPr lang="zh-CN" altLang="en-US" sz="12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灵活的检索选项</a:t>
              </a:r>
              <a:endParaRPr lang="en-US" sz="1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eft Brace 9"/>
            <p:cNvSpPr/>
            <p:nvPr/>
          </p:nvSpPr>
          <p:spPr>
            <a:xfrm>
              <a:off x="1460350" y="1357705"/>
              <a:ext cx="268941" cy="961686"/>
            </a:xfrm>
            <a:prstGeom prst="leftBrace">
              <a:avLst>
                <a:gd name="adj1" fmla="val 8333"/>
                <a:gd name="adj2" fmla="val 50793"/>
              </a:avLst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393311" y="3372374"/>
            <a:ext cx="1391066" cy="1118365"/>
            <a:chOff x="509451" y="2531586"/>
            <a:chExt cx="1391066" cy="1980703"/>
          </a:xfrm>
        </p:grpSpPr>
        <p:sp>
          <p:nvSpPr>
            <p:cNvPr id="9" name="TextBox 8"/>
            <p:cNvSpPr txBox="1"/>
            <p:nvPr/>
          </p:nvSpPr>
          <p:spPr>
            <a:xfrm>
              <a:off x="509451" y="2909599"/>
              <a:ext cx="1110920" cy="1200329"/>
            </a:xfrm>
            <a:prstGeom prst="rect">
              <a:avLst/>
            </a:prstGeom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ctr"/>
            </a:lstStyle>
            <a:p>
              <a:pPr algn="r"/>
              <a:r>
                <a:rPr lang="zh-CN" altLang="en-US" sz="12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快速运行之前的检索项目</a:t>
              </a:r>
              <a:endParaRPr lang="en-US" sz="1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Left Brace 14"/>
            <p:cNvSpPr/>
            <p:nvPr/>
          </p:nvSpPr>
          <p:spPr>
            <a:xfrm>
              <a:off x="1613646" y="2531586"/>
              <a:ext cx="286871" cy="1980703"/>
            </a:xfrm>
            <a:prstGeom prst="leftBrac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AA41B3-112E-4DFA-86C8-BCE6DA810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034" y="952908"/>
            <a:ext cx="6165823" cy="35378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9" name="Group 25">
            <a:extLst>
              <a:ext uri="{FF2B5EF4-FFF2-40B4-BE49-F238E27FC236}">
                <a16:creationId xmlns:a16="http://schemas.microsoft.com/office/drawing/2014/main" id="{6DCABC07-B461-43C0-87FA-CAEC93A7E1EF}"/>
              </a:ext>
            </a:extLst>
          </p:cNvPr>
          <p:cNvGrpSpPr/>
          <p:nvPr/>
        </p:nvGrpSpPr>
        <p:grpSpPr>
          <a:xfrm>
            <a:off x="3255801" y="1795244"/>
            <a:ext cx="6550929" cy="1661020"/>
            <a:chOff x="2788024" y="1627219"/>
            <a:chExt cx="5192261" cy="189446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F9FE00D-5FB6-44BA-99F4-1C8C5673C5EF}"/>
                </a:ext>
              </a:extLst>
            </p:cNvPr>
            <p:cNvSpPr txBox="1"/>
            <p:nvPr/>
          </p:nvSpPr>
          <p:spPr>
            <a:xfrm>
              <a:off x="5660567" y="3260074"/>
              <a:ext cx="2319718" cy="261610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spAutoFit/>
            </a:bodyPr>
            <a:lstStyle>
              <a:defPPr>
                <a:defRPr lang="en-US"/>
              </a:defPPr>
              <a:lvl1pPr>
                <a:spcBef>
                  <a:spcPct val="0"/>
                </a:spcBef>
                <a:buNone/>
                <a:defRPr sz="1100" b="1" i="1">
                  <a:solidFill>
                    <a:srgbClr val="455565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zh-CN" altLang="en-US" b="0" i="0" dirty="0"/>
                <a:t>便捷地合并文本与结构检索</a:t>
              </a:r>
              <a:endParaRPr lang="en-US" b="0" i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6351FE-A79A-4A2E-88E7-23A844B2675B}"/>
                </a:ext>
              </a:extLst>
            </p:cNvPr>
            <p:cNvSpPr/>
            <p:nvPr/>
          </p:nvSpPr>
          <p:spPr>
            <a:xfrm>
              <a:off x="2788024" y="1627219"/>
              <a:ext cx="1098826" cy="34290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CEE1DAE-1175-42EF-AAE1-B803FBB13A0C}"/>
                </a:ext>
              </a:extLst>
            </p:cNvPr>
            <p:cNvSpPr/>
            <p:nvPr/>
          </p:nvSpPr>
          <p:spPr>
            <a:xfrm>
              <a:off x="5262281" y="1733426"/>
              <a:ext cx="1228165" cy="121765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67C931A-4A03-49EE-AA3F-2F276C63BC9E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 flipV="1">
              <a:off x="5518685" y="2975785"/>
              <a:ext cx="141882" cy="41509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96FEF60-38F0-4C0D-A8D9-F08DF077B1CF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 flipV="1">
              <a:off x="3012362" y="2050189"/>
              <a:ext cx="2648205" cy="134069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Footer Placeholder 1">
            <a:extLst>
              <a:ext uri="{FF2B5EF4-FFF2-40B4-BE49-F238E27FC236}">
                <a16:creationId xmlns:a16="http://schemas.microsoft.com/office/drawing/2014/main" id="{2BA05709-2234-408D-BEA4-39CB0D43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BBE578-72BC-4106-92BC-B27B68376007}"/>
              </a:ext>
            </a:extLst>
          </p:cNvPr>
          <p:cNvSpPr txBox="1"/>
          <p:nvPr/>
        </p:nvSpPr>
        <p:spPr>
          <a:xfrm>
            <a:off x="5443360" y="468403"/>
            <a:ext cx="3099893" cy="624893"/>
          </a:xfrm>
          <a:prstGeom prst="rect">
            <a:avLst/>
          </a:prstGeom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zh-CN" altLang="en-US" sz="1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保存、检索历史、账号管理</a:t>
            </a:r>
            <a:endParaRPr lang="en-US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46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21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4750" y="317252"/>
            <a:ext cx="61430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tx2"/>
                </a:solidFill>
              </a:rPr>
              <a:t>All</a:t>
            </a:r>
            <a:r>
              <a:rPr lang="zh-CN" altLang="en-US" sz="2000" b="1" dirty="0">
                <a:solidFill>
                  <a:schemeClr val="tx2"/>
                </a:solidFill>
              </a:rPr>
              <a:t>检索：一次性获得文献、物质、反应和供应商信息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9A699B-A78E-4E3F-AB8B-DF5FDDC00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39" y="760389"/>
            <a:ext cx="5207259" cy="3982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D3DE8ED-5DA5-493F-BE71-F8065E179A2D}"/>
              </a:ext>
            </a:extLst>
          </p:cNvPr>
          <p:cNvSpPr/>
          <p:nvPr/>
        </p:nvSpPr>
        <p:spPr>
          <a:xfrm>
            <a:off x="396095" y="1224793"/>
            <a:ext cx="1055200" cy="7194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63F60-BD1A-4C3E-A623-2323F397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59"/>
          <a:stretch/>
        </p:blipFill>
        <p:spPr>
          <a:xfrm>
            <a:off x="5620132" y="743611"/>
            <a:ext cx="3235308" cy="3759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9A37EDAE-063F-4D58-819E-18273DF3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91533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</a:rPr>
              <a:t>内容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  <a:latin typeface="Times New Roman" panose="02020603050405020304" pitchFamily="18" charset="0"/>
              </a:rPr>
              <a:pPr/>
              <a:t>22</a:t>
            </a:fld>
            <a:endParaRPr lang="en-US" dirty="0">
              <a:solidFill>
                <a:srgbClr val="42556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8365" y="1230892"/>
            <a:ext cx="60116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/>
              <a:t>主题文献相关信息的获取策略</a:t>
            </a:r>
            <a:endParaRPr lang="en-US" b="1" dirty="0"/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主题词检索</a:t>
            </a:r>
            <a:endParaRPr lang="en-US" dirty="0"/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文献结果分析及精炼</a:t>
            </a:r>
            <a:endParaRPr lang="en-US" dirty="0"/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Formulation</a:t>
            </a:r>
            <a:r>
              <a:rPr lang="zh-CN" altLang="en-US" dirty="0"/>
              <a:t>配方分类及详情</a:t>
            </a:r>
            <a:endParaRPr lang="en-US" altLang="zh-CN" dirty="0"/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dirty="0" err="1"/>
              <a:t>PatentPak</a:t>
            </a:r>
            <a:r>
              <a:rPr lang="zh-CN" altLang="en-US" dirty="0"/>
              <a:t>的使用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354D20C0-C482-4650-AA4E-F3304DB0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22404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04937" y="-159876"/>
            <a:ext cx="7886700" cy="994172"/>
          </a:xfrm>
        </p:spPr>
        <p:txBody>
          <a:bodyPr/>
          <a:lstStyle/>
          <a:p>
            <a:r>
              <a:rPr lang="zh-CN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自动提示词，启发灵感</a:t>
            </a: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</a:rPr>
              <a:t>; </a:t>
            </a:r>
            <a:r>
              <a:rPr lang="zh-CN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同时支持布尔逻辑运算符和自然语言</a:t>
            </a:r>
            <a:endParaRPr lang="en-US" altLang="en-US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•"/>
              <a:defRPr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1" indent="-285743"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–"/>
              <a:defRPr sz="16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2" indent="-228594"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•"/>
              <a:defRPr sz="14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348" indent="-228594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8915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7340C3A3-4652-43C2-9A22-86F8B801ABC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23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3A252-4A19-47C4-AF1A-6CA69B634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3" t="10438" r="9322" b="27584"/>
          <a:stretch/>
        </p:blipFill>
        <p:spPr>
          <a:xfrm>
            <a:off x="689030" y="907510"/>
            <a:ext cx="7886700" cy="33284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EDC1BD-DB9F-4584-BAEC-19E4674A5D7B}"/>
              </a:ext>
            </a:extLst>
          </p:cNvPr>
          <p:cNvSpPr/>
          <p:nvPr/>
        </p:nvSpPr>
        <p:spPr>
          <a:xfrm>
            <a:off x="2499919" y="2042523"/>
            <a:ext cx="2902592" cy="219391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BC6D785A-D802-438B-B005-FF286F44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69363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•"/>
              <a:defRPr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1" indent="-285743"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–"/>
              <a:defRPr sz="16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2" indent="-228594"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•"/>
              <a:defRPr sz="14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348" indent="-228594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8915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7340C3A3-4652-43C2-9A22-86F8B801ABC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24</a:t>
            </a:fld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96AE9C-531B-4B8D-9AC5-AF4EAA9F30A2}"/>
              </a:ext>
            </a:extLst>
          </p:cNvPr>
          <p:cNvSpPr/>
          <p:nvPr/>
        </p:nvSpPr>
        <p:spPr>
          <a:xfrm>
            <a:off x="548273" y="378676"/>
            <a:ext cx="27655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布尔逻辑运算符的使用</a:t>
            </a:r>
            <a:endParaRPr lang="en-US" sz="20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3A931-7BCF-4FAC-9696-F18E1351B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3" y="778786"/>
            <a:ext cx="5802193" cy="37601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8A92F2-8213-4A1E-9C36-7C1A93531284}"/>
              </a:ext>
            </a:extLst>
          </p:cNvPr>
          <p:cNvSpPr txBox="1"/>
          <p:nvPr/>
        </p:nvSpPr>
        <p:spPr>
          <a:xfrm>
            <a:off x="5093516" y="2278104"/>
            <a:ext cx="3786231" cy="13849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coordination compounds</a:t>
            </a:r>
            <a:r>
              <a:rPr lang="en-US" sz="1400" dirty="0">
                <a:solidFill>
                  <a:srgbClr val="FF0000"/>
                </a:solidFill>
              </a:rPr>
              <a:t> and </a:t>
            </a:r>
            <a:r>
              <a:rPr lang="en-US" sz="1400" dirty="0"/>
              <a:t>electroluminescent</a:t>
            </a:r>
          </a:p>
          <a:p>
            <a:r>
              <a:rPr lang="en-US" sz="1400" dirty="0" err="1"/>
              <a:t>phosporescent</a:t>
            </a:r>
            <a:r>
              <a:rPr lang="en-US" sz="1400" dirty="0">
                <a:solidFill>
                  <a:srgbClr val="FF0000"/>
                </a:solidFill>
              </a:rPr>
              <a:t> or </a:t>
            </a:r>
            <a:r>
              <a:rPr lang="en-US" sz="1400" dirty="0"/>
              <a:t>electroluminescent</a:t>
            </a:r>
          </a:p>
          <a:p>
            <a:r>
              <a:rPr lang="en-US" sz="1400" dirty="0" err="1"/>
              <a:t>phosporescent</a:t>
            </a:r>
            <a:r>
              <a:rPr lang="en-US" sz="1400" dirty="0">
                <a:solidFill>
                  <a:srgbClr val="FF0000"/>
                </a:solidFill>
              </a:rPr>
              <a:t> not </a:t>
            </a:r>
            <a:r>
              <a:rPr lang="en-US" sz="1400" dirty="0"/>
              <a:t>electroluminescent</a:t>
            </a:r>
          </a:p>
          <a:p>
            <a:r>
              <a:rPr lang="en-US" sz="1400" dirty="0"/>
              <a:t>coordination compounds </a:t>
            </a:r>
            <a:r>
              <a:rPr lang="en-US" sz="1400" dirty="0">
                <a:solidFill>
                  <a:srgbClr val="FF0000"/>
                </a:solidFill>
              </a:rPr>
              <a:t>and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400" dirty="0" err="1"/>
              <a:t>phosporescent</a:t>
            </a:r>
            <a:r>
              <a:rPr lang="en-US" sz="1400" dirty="0">
                <a:solidFill>
                  <a:srgbClr val="FF0000"/>
                </a:solidFill>
              </a:rPr>
              <a:t> or </a:t>
            </a:r>
            <a:r>
              <a:rPr lang="en-US" sz="1400" dirty="0"/>
              <a:t>electroluminescent</a:t>
            </a:r>
            <a:r>
              <a:rPr lang="en-US" sz="1400" dirty="0">
                <a:solidFill>
                  <a:srgbClr val="FF0000"/>
                </a:solidFill>
              </a:rPr>
              <a:t>)</a:t>
            </a:r>
          </a:p>
          <a:p>
            <a:r>
              <a:rPr lang="en-US" sz="1400" dirty="0">
                <a:solidFill>
                  <a:srgbClr val="FF0000"/>
                </a:solidFill>
              </a:rPr>
              <a:t>“</a:t>
            </a:r>
            <a:r>
              <a:rPr lang="en-US" sz="1400" dirty="0"/>
              <a:t>organic light-emitting diodes</a:t>
            </a:r>
            <a:r>
              <a:rPr lang="en-US" sz="1400" dirty="0">
                <a:solidFill>
                  <a:srgbClr val="FF0000"/>
                </a:solidFill>
              </a:rPr>
              <a:t>” or </a:t>
            </a:r>
            <a:r>
              <a:rPr lang="en-US" sz="1400" dirty="0"/>
              <a:t>OLEDs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C6A4521E-A6BF-4175-B5CB-21B1F157B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78739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442" y="381583"/>
            <a:ext cx="8229600" cy="655529"/>
          </a:xfrm>
        </p:spPr>
        <p:txBody>
          <a:bodyPr/>
          <a:lstStyle/>
          <a:p>
            <a:r>
              <a:rPr lang="en-US" altLang="zh-CN" dirty="0"/>
              <a:t>OLED</a:t>
            </a:r>
            <a:r>
              <a:rPr lang="zh-CN" altLang="en-US" dirty="0"/>
              <a:t>中的磷光材料</a:t>
            </a:r>
            <a:br>
              <a:rPr lang="zh-CN" alt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25</a:t>
            </a:fld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4DE30-E78E-4F6D-968C-4AC886AFF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5" t="9948" r="9817" b="6947"/>
          <a:stretch/>
        </p:blipFill>
        <p:spPr>
          <a:xfrm>
            <a:off x="1418585" y="838899"/>
            <a:ext cx="6306830" cy="36188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584FC4-9966-415D-8BD2-3B75D8D4E208}"/>
              </a:ext>
            </a:extLst>
          </p:cNvPr>
          <p:cNvSpPr/>
          <p:nvPr/>
        </p:nvSpPr>
        <p:spPr>
          <a:xfrm>
            <a:off x="2800212" y="1533662"/>
            <a:ext cx="2510864" cy="2056826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8B19D1-8C73-4095-9D04-E4B24F529183}"/>
              </a:ext>
            </a:extLst>
          </p:cNvPr>
          <p:cNvSpPr/>
          <p:nvPr/>
        </p:nvSpPr>
        <p:spPr>
          <a:xfrm>
            <a:off x="5637969" y="2369985"/>
            <a:ext cx="1910827" cy="8947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/>
              <a:t>自动提示词可启发思路；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支持布尔逻辑运算符检索和自然语言检索。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BE454F-039E-4D0B-B2A2-6E4D97B1A96A}"/>
              </a:ext>
            </a:extLst>
          </p:cNvPr>
          <p:cNvSpPr txBox="1"/>
          <p:nvPr/>
        </p:nvSpPr>
        <p:spPr>
          <a:xfrm>
            <a:off x="5081035" y="1225885"/>
            <a:ext cx="2838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Phosphorescent material and OLED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9786F390-0CB5-4E98-8EFA-A47C4A560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52741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26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95333" y="341472"/>
            <a:ext cx="2249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直观的结果呈现</a:t>
            </a:r>
            <a:endParaRPr lang="en-US" altLang="zh-CN" sz="2000" b="1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zh-CN" alt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丰富的聚类分析项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35FD0E1-3FB5-43C6-83B9-B6765D64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C6BC2F-A029-459B-8859-DF105BCF0867}"/>
              </a:ext>
            </a:extLst>
          </p:cNvPr>
          <p:cNvSpPr/>
          <p:nvPr/>
        </p:nvSpPr>
        <p:spPr>
          <a:xfrm>
            <a:off x="4949504" y="1354802"/>
            <a:ext cx="1603696" cy="3287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文献类型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语言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发表年份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作者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机构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刊物名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概念词库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配方功能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数据库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再次关键词检索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FF27F9-341F-491D-951D-941FC9D18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91" y="393014"/>
            <a:ext cx="4510013" cy="44208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D3626-21D7-4F96-863E-53CE36BEC57A}"/>
              </a:ext>
            </a:extLst>
          </p:cNvPr>
          <p:cNvSpPr/>
          <p:nvPr/>
        </p:nvSpPr>
        <p:spPr>
          <a:xfrm>
            <a:off x="511728" y="461394"/>
            <a:ext cx="947956" cy="60001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CDE357-94B2-412D-9DDF-8D88C916914B}"/>
              </a:ext>
            </a:extLst>
          </p:cNvPr>
          <p:cNvSpPr/>
          <p:nvPr/>
        </p:nvSpPr>
        <p:spPr>
          <a:xfrm>
            <a:off x="494950" y="1182847"/>
            <a:ext cx="947956" cy="363102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711BF5-D07E-48C8-A462-6D40C43AF2C0}"/>
              </a:ext>
            </a:extLst>
          </p:cNvPr>
          <p:cNvSpPr txBox="1"/>
          <p:nvPr/>
        </p:nvSpPr>
        <p:spPr>
          <a:xfrm>
            <a:off x="4235898" y="603775"/>
            <a:ext cx="2063691" cy="6463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自动呈现最相关的文献结果，</a:t>
            </a:r>
            <a:endParaRPr lang="en-US" altLang="zh-CN" sz="1200" dirty="0"/>
          </a:p>
          <a:p>
            <a:r>
              <a:rPr lang="zh-CN" altLang="en-US" sz="1200" dirty="0"/>
              <a:t>如果需要更多结果，可点击</a:t>
            </a:r>
            <a:r>
              <a:rPr lang="en-US" altLang="zh-CN" sz="1200" dirty="0"/>
              <a:t>Load More Results</a:t>
            </a:r>
            <a:r>
              <a:rPr lang="zh-CN" altLang="en-US" sz="1200" dirty="0"/>
              <a:t>来获取。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8806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330" y="363530"/>
            <a:ext cx="8229600" cy="655529"/>
          </a:xfrm>
        </p:spPr>
        <p:txBody>
          <a:bodyPr/>
          <a:lstStyle/>
          <a:p>
            <a:r>
              <a:rPr lang="en-US" altLang="zh-CN" dirty="0"/>
              <a:t>Concept:</a:t>
            </a:r>
            <a:r>
              <a:rPr lang="zh-CN" altLang="en-US" dirty="0"/>
              <a:t>标准概念词库，</a:t>
            </a:r>
            <a:r>
              <a:rPr lang="zh-CN" altLang="en-US" sz="2000" dirty="0"/>
              <a:t>细化文献</a:t>
            </a:r>
            <a:r>
              <a:rPr lang="zh-CN" altLang="en-US" dirty="0"/>
              <a:t>中涉及的研究点</a:t>
            </a:r>
            <a:br>
              <a:rPr lang="en-US" altLang="zh-CN" sz="2000" dirty="0"/>
            </a:b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27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0464AAF1-3298-4D06-B611-AB541B299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69217F-FE03-4C5A-9130-165571D35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37" y="803108"/>
            <a:ext cx="7161402" cy="36381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3D6796-1CC9-49C7-91E7-8D7AC2A8198F}"/>
              </a:ext>
            </a:extLst>
          </p:cNvPr>
          <p:cNvSpPr/>
          <p:nvPr/>
        </p:nvSpPr>
        <p:spPr>
          <a:xfrm>
            <a:off x="682304" y="824718"/>
            <a:ext cx="1540779" cy="1747032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94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330" y="363530"/>
            <a:ext cx="8229600" cy="655529"/>
          </a:xfrm>
        </p:spPr>
        <p:txBody>
          <a:bodyPr/>
          <a:lstStyle/>
          <a:p>
            <a:r>
              <a:rPr lang="en-US" altLang="zh-CN" dirty="0"/>
              <a:t>Concept:</a:t>
            </a:r>
            <a:r>
              <a:rPr lang="zh-CN" altLang="en-US" dirty="0"/>
              <a:t>标准概念词库，</a:t>
            </a:r>
            <a:r>
              <a:rPr lang="zh-CN" altLang="en-US" sz="2000" dirty="0"/>
              <a:t>细化文献</a:t>
            </a:r>
            <a:r>
              <a:rPr lang="zh-CN" altLang="en-US" dirty="0"/>
              <a:t>中涉及的研究点</a:t>
            </a:r>
            <a:br>
              <a:rPr lang="en-US" altLang="zh-CN" sz="2000" dirty="0"/>
            </a:b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28</a:t>
            </a:fld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1E9B2-66F1-4F02-B179-2F603EAB5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17" y="813673"/>
            <a:ext cx="4601561" cy="3825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36911F-7509-487F-B46B-9029E9394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689" y="813673"/>
            <a:ext cx="4060540" cy="31714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1C49BF23-9E12-439A-930F-83B2E1FFA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98988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57" y="364734"/>
            <a:ext cx="8229600" cy="655529"/>
          </a:xfrm>
        </p:spPr>
        <p:txBody>
          <a:bodyPr/>
          <a:lstStyle/>
          <a:p>
            <a:r>
              <a:rPr lang="en-US" altLang="zh-CN" sz="2000" dirty="0"/>
              <a:t>Search Within Results:</a:t>
            </a:r>
            <a:r>
              <a:rPr lang="zh-CN" altLang="en-US" dirty="0"/>
              <a:t>主题词二次筛选</a:t>
            </a:r>
            <a:r>
              <a:rPr lang="en-US" altLang="zh-CN" dirty="0"/>
              <a:t>,</a:t>
            </a:r>
            <a:r>
              <a:rPr lang="zh-CN" altLang="en-US" dirty="0"/>
              <a:t>通</a:t>
            </a:r>
            <a:r>
              <a:rPr lang="zh-CN" altLang="en-US" sz="2000" dirty="0"/>
              <a:t>过关键词</a:t>
            </a:r>
            <a:r>
              <a:rPr lang="en-US" altLang="zh-CN" sz="2000" dirty="0"/>
              <a:t>/</a:t>
            </a:r>
            <a:r>
              <a:rPr lang="zh-CN" altLang="en-US" sz="2000" dirty="0"/>
              <a:t>短语进一步筛选感兴趣的文献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29</a:t>
            </a:fld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7120D6-9E5D-4076-A518-4D2DC7A7E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826"/>
          <a:stretch/>
        </p:blipFill>
        <p:spPr>
          <a:xfrm>
            <a:off x="161053" y="1166565"/>
            <a:ext cx="5432496" cy="2899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4C8E31-DC87-46B2-9863-C7F1A2F88AE1}"/>
              </a:ext>
            </a:extLst>
          </p:cNvPr>
          <p:cNvSpPr/>
          <p:nvPr/>
        </p:nvSpPr>
        <p:spPr>
          <a:xfrm>
            <a:off x="195981" y="3457562"/>
            <a:ext cx="1129479" cy="38907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4F768-111B-4499-8657-8CB7CD10C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535" y="896589"/>
            <a:ext cx="3743412" cy="3529627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A4D08B-0852-4B08-A6E2-4B0FF7326EA3}"/>
              </a:ext>
            </a:extLst>
          </p:cNvPr>
          <p:cNvCxnSpPr/>
          <p:nvPr/>
        </p:nvCxnSpPr>
        <p:spPr>
          <a:xfrm>
            <a:off x="6719582" y="2114026"/>
            <a:ext cx="75500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B25DCFEC-07EA-421E-A6E9-D2EF4A7A6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5536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572"/>
            <a:ext cx="8229600" cy="655529"/>
          </a:xfrm>
        </p:spPr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</a:rPr>
              <a:t>SciFinder</a:t>
            </a:r>
            <a:r>
              <a:rPr lang="en-US" altLang="zh-CN" baseline="30000" dirty="0" err="1">
                <a:latin typeface="Times New Roman" panose="02020603050405020304" pitchFamily="18" charset="0"/>
              </a:rPr>
              <a:t>n</a:t>
            </a:r>
            <a:r>
              <a:rPr lang="zh-CN" altLang="en-US" dirty="0">
                <a:latin typeface="Times New Roman" panose="02020603050405020304" pitchFamily="18" charset="0"/>
              </a:rPr>
              <a:t>使用介绍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  <a:latin typeface="Times New Roman" panose="02020603050405020304" pitchFamily="18" charset="0"/>
              </a:rPr>
              <a:pPr/>
              <a:t>3</a:t>
            </a:fld>
            <a:endParaRPr lang="en-US" dirty="0">
              <a:solidFill>
                <a:srgbClr val="42556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872960"/>
            <a:ext cx="4473712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 err="1"/>
              <a:t>SciFinder</a:t>
            </a:r>
            <a:r>
              <a:rPr lang="en-US" altLang="zh-CN" sz="1600" b="1" baseline="30000" dirty="0" err="1"/>
              <a:t>n</a:t>
            </a:r>
            <a:r>
              <a:rPr lang="zh-CN" altLang="en-US" sz="1600" b="1" dirty="0"/>
              <a:t>数据库及</a:t>
            </a:r>
            <a:r>
              <a:rPr lang="en-US" altLang="zh-CN" sz="1600" b="1" dirty="0"/>
              <a:t>CAS</a:t>
            </a:r>
            <a:r>
              <a:rPr lang="zh-CN" altLang="en-US" sz="1600" b="1" dirty="0"/>
              <a:t>介绍</a:t>
            </a:r>
            <a:endParaRPr lang="en-US" altLang="zh-CN" sz="1600" b="1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/>
              <a:t>主题文献相关信息的获取策略</a:t>
            </a:r>
            <a:endParaRPr lang="en-US" sz="1600" b="1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/>
              <a:t>主题词检索</a:t>
            </a:r>
            <a:endParaRPr lang="en-US" sz="1600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/>
              <a:t>文献结果分析及精炼</a:t>
            </a:r>
            <a:endParaRPr lang="en-US" sz="1600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/>
              <a:t>Formulation</a:t>
            </a:r>
            <a:r>
              <a:rPr lang="zh-CN" altLang="en-US" sz="1600" dirty="0"/>
              <a:t>配方分类及详情</a:t>
            </a:r>
            <a:endParaRPr lang="en-US" altLang="zh-CN" sz="1600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 err="1"/>
              <a:t>PatentPak</a:t>
            </a:r>
            <a:r>
              <a:rPr lang="zh-CN" altLang="en-US" sz="1600" dirty="0"/>
              <a:t>的使用</a:t>
            </a:r>
            <a:endParaRPr lang="en-US" altLang="zh-CN" sz="16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/>
              <a:t>物质相关信息的获取</a:t>
            </a:r>
            <a:endParaRPr lang="en-US" sz="1600" b="1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/>
              <a:t>物质的获取方法</a:t>
            </a:r>
            <a:endParaRPr lang="en-US" sz="1600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/>
              <a:t>物质结果分析及精炼</a:t>
            </a:r>
            <a:endParaRPr lang="en-US" altLang="zh-CN" sz="1600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354D20C0-C482-4650-AA4E-F3304DB0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16940-7A78-455E-BB32-53A305C29A9E}"/>
              </a:ext>
            </a:extLst>
          </p:cNvPr>
          <p:cNvSpPr txBox="1"/>
          <p:nvPr/>
        </p:nvSpPr>
        <p:spPr>
          <a:xfrm>
            <a:off x="4623896" y="838085"/>
            <a:ext cx="4062904" cy="374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/>
              <a:t>反应相关信息的获取</a:t>
            </a:r>
            <a:endParaRPr lang="en-US" sz="1600" b="1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/>
              <a:t>反应的获取方法</a:t>
            </a:r>
            <a:endParaRPr lang="en-US" sz="1600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/>
              <a:t>反应结果分析及精炼</a:t>
            </a:r>
            <a:endParaRPr lang="en-US" sz="1600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 err="1"/>
              <a:t>MethodsNow</a:t>
            </a:r>
            <a:r>
              <a:rPr lang="zh-CN" altLang="en-US" sz="1600" dirty="0"/>
              <a:t>的使用</a:t>
            </a:r>
            <a:endParaRPr lang="en-US" sz="1600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/>
              <a:t>逆合成反应路线的使用</a:t>
            </a:r>
            <a:endParaRPr lang="en-US" altLang="zh-CN" sz="16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/>
              <a:t>检索信息的管理</a:t>
            </a:r>
            <a:endParaRPr lang="en-US" sz="1600" b="1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/>
              <a:t>保存检索结果</a:t>
            </a:r>
            <a:endParaRPr lang="en-US" sz="1600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/>
              <a:t>设置提醒检索结果</a:t>
            </a:r>
            <a:endParaRPr lang="en-US" altLang="zh-CN" sz="1600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/>
              <a:t>合并保存的检索结果</a:t>
            </a:r>
            <a:endParaRPr lang="en-US" sz="1600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/>
              <a:t>历史检索记录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580109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30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452485"/>
            <a:ext cx="7638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Formulation Purpose</a:t>
            </a:r>
            <a:r>
              <a:rPr lang="zh-CN" alt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：</a:t>
            </a:r>
            <a:r>
              <a:rPr lang="zh-CN" alt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配方研究用途，</a:t>
            </a:r>
            <a:r>
              <a:rPr lang="zh-CN" alt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快速锁定配方研究方向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FDFD07-3C2D-46DB-AEED-FBECC90E3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30" y="852595"/>
            <a:ext cx="5452845" cy="367189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0D29A70-DE08-4846-8114-C55426AC7E4A}"/>
              </a:ext>
            </a:extLst>
          </p:cNvPr>
          <p:cNvSpPr/>
          <p:nvPr/>
        </p:nvSpPr>
        <p:spPr>
          <a:xfrm>
            <a:off x="822120" y="3556936"/>
            <a:ext cx="1166071" cy="94629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C6E00A-883F-436F-BB7C-7F0E88D15C8C}"/>
              </a:ext>
            </a:extLst>
          </p:cNvPr>
          <p:cNvSpPr/>
          <p:nvPr/>
        </p:nvSpPr>
        <p:spPr>
          <a:xfrm>
            <a:off x="1862356" y="852595"/>
            <a:ext cx="2516697" cy="261720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A9DFC57B-EA0B-48C1-9B2B-E3000CA90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32989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31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64153"/>
            <a:ext cx="2576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Formulation Details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BA8D8F-AE24-419C-A25C-82024B0E4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73" y="700732"/>
            <a:ext cx="4303317" cy="405908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87FA25-7FA6-4C93-80D9-887241FD25BE}"/>
              </a:ext>
            </a:extLst>
          </p:cNvPr>
          <p:cNvSpPr/>
          <p:nvPr/>
        </p:nvSpPr>
        <p:spPr>
          <a:xfrm>
            <a:off x="1317071" y="4580389"/>
            <a:ext cx="847288" cy="17616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243C3-C912-4054-B978-6C065FE6E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244" y="642282"/>
            <a:ext cx="3899556" cy="385893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6553D7DB-6679-4413-902B-B41BB1327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20072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32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635F2E6D-C434-4DF5-A651-6BBEC07A5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7EA07A-579B-480E-9F13-AA09B8707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94" y="561622"/>
            <a:ext cx="5133466" cy="312612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90E071-DBF5-4AC9-BE2F-16A8F1DE0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537" y="1399009"/>
            <a:ext cx="4375369" cy="301318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C8CFA84-A52B-4F2C-BC70-14860501537B}"/>
              </a:ext>
            </a:extLst>
          </p:cNvPr>
          <p:cNvSpPr/>
          <p:nvPr/>
        </p:nvSpPr>
        <p:spPr>
          <a:xfrm>
            <a:off x="345346" y="848686"/>
            <a:ext cx="721454" cy="1342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3BFDE-9FD0-4353-A553-EB54034A1EFA}"/>
              </a:ext>
            </a:extLst>
          </p:cNvPr>
          <p:cNvSpPr/>
          <p:nvPr/>
        </p:nvSpPr>
        <p:spPr>
          <a:xfrm>
            <a:off x="321577" y="1814819"/>
            <a:ext cx="721454" cy="1342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DD00BDB-EC19-4976-8CAD-E581F320B842}"/>
              </a:ext>
            </a:extLst>
          </p:cNvPr>
          <p:cNvSpPr txBox="1">
            <a:spLocks/>
          </p:cNvSpPr>
          <p:nvPr/>
        </p:nvSpPr>
        <p:spPr>
          <a:xfrm>
            <a:off x="646595" y="3884103"/>
            <a:ext cx="3103284" cy="5429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宋体" panose="02010600030101010101" pitchFamily="2" charset="-122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zh-CN" altLang="en-US" sz="1400" dirty="0"/>
              <a:t>浏览文献类型、研究成果公开的媒介、研究趋势、研究者，所属机构等</a:t>
            </a:r>
            <a:endParaRPr lang="en-US" sz="1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3365BE-B483-4B7E-B441-DDE4ECB2AE38}"/>
              </a:ext>
            </a:extLst>
          </p:cNvPr>
          <p:cNvSpPr/>
          <p:nvPr/>
        </p:nvSpPr>
        <p:spPr>
          <a:xfrm>
            <a:off x="4474450" y="1390916"/>
            <a:ext cx="721454" cy="1342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80D7CB-5BAB-4699-9369-475B06D4A024}"/>
              </a:ext>
            </a:extLst>
          </p:cNvPr>
          <p:cNvSpPr/>
          <p:nvPr/>
        </p:nvSpPr>
        <p:spPr>
          <a:xfrm>
            <a:off x="4457672" y="2214436"/>
            <a:ext cx="721454" cy="1342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44AA25-E14E-4253-9F10-22DABA537541}"/>
              </a:ext>
            </a:extLst>
          </p:cNvPr>
          <p:cNvSpPr/>
          <p:nvPr/>
        </p:nvSpPr>
        <p:spPr>
          <a:xfrm>
            <a:off x="4474450" y="3474183"/>
            <a:ext cx="721454" cy="1342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A341FF-F493-422E-863B-1BD344256DF1}"/>
              </a:ext>
            </a:extLst>
          </p:cNvPr>
          <p:cNvSpPr/>
          <p:nvPr/>
        </p:nvSpPr>
        <p:spPr>
          <a:xfrm>
            <a:off x="297808" y="2772563"/>
            <a:ext cx="721454" cy="1342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82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000" dirty="0"/>
              <a:t>Citation Map:</a:t>
            </a:r>
            <a:r>
              <a:rPr lang="zh-CN" altLang="en-US" dirty="0"/>
              <a:t> </a:t>
            </a:r>
            <a:r>
              <a:rPr lang="zh-CN" altLang="en-US" sz="2000" dirty="0"/>
              <a:t>引文地图，发现相关的研究方向</a:t>
            </a:r>
            <a:br>
              <a:rPr lang="en-US" altLang="zh-CN" sz="2000" dirty="0"/>
            </a:b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33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3C2E44F-8149-480E-B7FF-070A502C6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2E7567-B0F9-4A36-8562-C1E2FF05D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00" y="689506"/>
            <a:ext cx="6165909" cy="378732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435822-1384-4978-8B5A-B73A368EE27C}"/>
              </a:ext>
            </a:extLst>
          </p:cNvPr>
          <p:cNvSpPr/>
          <p:nvPr/>
        </p:nvSpPr>
        <p:spPr>
          <a:xfrm>
            <a:off x="6316909" y="3614265"/>
            <a:ext cx="796955" cy="27822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3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34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3C2E44F-8149-480E-B7FF-070A502C6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EC836-EC93-4A9D-AEFB-F2844DB13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07" y="240118"/>
            <a:ext cx="5996093" cy="425743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CDFF19-DFF6-42AF-93A8-3ADD1038EAFB}"/>
              </a:ext>
            </a:extLst>
          </p:cNvPr>
          <p:cNvSpPr/>
          <p:nvPr/>
        </p:nvSpPr>
        <p:spPr>
          <a:xfrm>
            <a:off x="2001466" y="1763643"/>
            <a:ext cx="2210540" cy="1972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467AE0-24B3-4439-9DA6-2D2C2595E157}"/>
              </a:ext>
            </a:extLst>
          </p:cNvPr>
          <p:cNvSpPr/>
          <p:nvPr/>
        </p:nvSpPr>
        <p:spPr>
          <a:xfrm>
            <a:off x="679508" y="1960915"/>
            <a:ext cx="1132514" cy="253663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149309-E8A2-4741-AEB1-1CB98726C24A}"/>
              </a:ext>
            </a:extLst>
          </p:cNvPr>
          <p:cNvSpPr/>
          <p:nvPr/>
        </p:nvSpPr>
        <p:spPr>
          <a:xfrm>
            <a:off x="4310818" y="1808529"/>
            <a:ext cx="2210540" cy="17755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33819B-1FE7-462B-9669-DFFE9150CF8D}"/>
              </a:ext>
            </a:extLst>
          </p:cNvPr>
          <p:cNvSpPr/>
          <p:nvPr/>
        </p:nvSpPr>
        <p:spPr>
          <a:xfrm>
            <a:off x="3913667" y="2187311"/>
            <a:ext cx="335232" cy="19727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3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000" dirty="0"/>
              <a:t>专利布局</a:t>
            </a:r>
            <a:br>
              <a:rPr lang="en-US" altLang="zh-CN" sz="2000" dirty="0"/>
            </a:b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35</a:t>
            </a:fld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47272-FD3E-4CDF-AB3A-2284A16E6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25" t="21529" r="20550" b="14047"/>
          <a:stretch/>
        </p:blipFill>
        <p:spPr>
          <a:xfrm>
            <a:off x="1202001" y="780757"/>
            <a:ext cx="5903474" cy="358198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7887AE-9547-4672-A435-A6DB007555A3}"/>
              </a:ext>
            </a:extLst>
          </p:cNvPr>
          <p:cNvSpPr/>
          <p:nvPr/>
        </p:nvSpPr>
        <p:spPr>
          <a:xfrm>
            <a:off x="1265657" y="1418059"/>
            <a:ext cx="807396" cy="19263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9BAD64-C8E1-405A-A43F-F7B7EB02B0FB}"/>
              </a:ext>
            </a:extLst>
          </p:cNvPr>
          <p:cNvSpPr/>
          <p:nvPr/>
        </p:nvSpPr>
        <p:spPr>
          <a:xfrm>
            <a:off x="2634144" y="3665991"/>
            <a:ext cx="687897" cy="25167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617AE9-803F-45EA-9D12-05DB2C901D83}"/>
              </a:ext>
            </a:extLst>
          </p:cNvPr>
          <p:cNvSpPr/>
          <p:nvPr/>
        </p:nvSpPr>
        <p:spPr>
          <a:xfrm>
            <a:off x="2638896" y="3982509"/>
            <a:ext cx="2327387" cy="35416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3915AD03-8279-4D33-A06E-2CA9A097A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5340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4" y="51235"/>
            <a:ext cx="8229600" cy="655529"/>
          </a:xfrm>
        </p:spPr>
        <p:txBody>
          <a:bodyPr/>
          <a:lstStyle/>
          <a:p>
            <a:r>
              <a:rPr lang="zh-CN" altLang="en-US" dirty="0"/>
              <a:t>人工定位、标引，便捷地阅读和快速理解专利中重要的技术信息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36</a:t>
            </a:fld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EF9A9-BFED-428D-ABA6-23153868D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560" y="723542"/>
            <a:ext cx="6798021" cy="3789606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1FB14D-E878-48A3-8DC5-9C2AEEC0F088}"/>
              </a:ext>
            </a:extLst>
          </p:cNvPr>
          <p:cNvCxnSpPr>
            <a:cxnSpLocks/>
          </p:cNvCxnSpPr>
          <p:nvPr/>
        </p:nvCxnSpPr>
        <p:spPr>
          <a:xfrm>
            <a:off x="2042348" y="2743200"/>
            <a:ext cx="5577652" cy="104023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8FFE91C-46E6-4BE7-8976-6E1379495ED6}"/>
              </a:ext>
            </a:extLst>
          </p:cNvPr>
          <p:cNvSpPr/>
          <p:nvPr/>
        </p:nvSpPr>
        <p:spPr>
          <a:xfrm>
            <a:off x="1630560" y="1098959"/>
            <a:ext cx="454311" cy="16601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528F90-413C-441A-AB54-9189DAD6B476}"/>
              </a:ext>
            </a:extLst>
          </p:cNvPr>
          <p:cNvSpPr/>
          <p:nvPr/>
        </p:nvSpPr>
        <p:spPr>
          <a:xfrm>
            <a:off x="214393" y="1007290"/>
            <a:ext cx="1332833" cy="73866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zh-CN" altLang="en-US" sz="1400" dirty="0"/>
              <a:t>点击</a:t>
            </a:r>
            <a:r>
              <a:rPr lang="en-US" altLang="zh-CN" sz="1400" dirty="0"/>
              <a:t>CAS</a:t>
            </a:r>
            <a:r>
              <a:rPr lang="zh-CN" altLang="en-US" sz="1400" dirty="0"/>
              <a:t>登记号，获取物质</a:t>
            </a:r>
            <a:endParaRPr lang="en-US" altLang="zh-CN" sz="1400" dirty="0"/>
          </a:p>
          <a:p>
            <a:r>
              <a:rPr lang="zh-CN" altLang="en-US" sz="1400" dirty="0"/>
              <a:t>信息详情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C2BCD0-D1F0-48DF-A262-64E68D390A9F}"/>
              </a:ext>
            </a:extLst>
          </p:cNvPr>
          <p:cNvSpPr/>
          <p:nvPr/>
        </p:nvSpPr>
        <p:spPr>
          <a:xfrm>
            <a:off x="3409713" y="714264"/>
            <a:ext cx="474391" cy="27204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7E1E20-F944-42BB-A36A-239A7B2FA5CD}"/>
              </a:ext>
            </a:extLst>
          </p:cNvPr>
          <p:cNvSpPr/>
          <p:nvPr/>
        </p:nvSpPr>
        <p:spPr>
          <a:xfrm>
            <a:off x="3984216" y="680399"/>
            <a:ext cx="1547218" cy="30777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zh-CN" altLang="en-US" sz="1400" dirty="0"/>
              <a:t>获取专利</a:t>
            </a:r>
            <a:r>
              <a:rPr lang="en-US" altLang="zh-CN" sz="1400" dirty="0"/>
              <a:t>PDF</a:t>
            </a:r>
            <a:r>
              <a:rPr lang="zh-CN" altLang="en-US" sz="1400" dirty="0"/>
              <a:t>全文</a:t>
            </a:r>
            <a:endParaRPr lang="en-US" sz="1400" dirty="0"/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B58E95DB-2529-4900-B0EC-EDA00D0A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0581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895"/>
            <a:ext cx="8229600" cy="655529"/>
          </a:xfrm>
        </p:spPr>
        <p:txBody>
          <a:bodyPr/>
          <a:lstStyle/>
          <a:p>
            <a:r>
              <a:rPr lang="zh-CN" altLang="en-US" sz="2000" dirty="0"/>
              <a:t>离线专利全文</a:t>
            </a:r>
            <a:r>
              <a:rPr lang="zh-CN" altLang="en-US" dirty="0"/>
              <a:t>中丰富的物质标引信息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37</a:t>
            </a:fld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1D80A-2BCF-4307-B805-513C0A1B4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85199" y="807143"/>
            <a:ext cx="4293823" cy="236598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D36F31-8205-4C0C-A89B-8281D5BC53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457"/>
          <a:stretch/>
        </p:blipFill>
        <p:spPr>
          <a:xfrm>
            <a:off x="2247955" y="1292420"/>
            <a:ext cx="3613785" cy="28162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B69258-F6AB-414A-8436-2A96919F0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337" y="1459917"/>
            <a:ext cx="3344869" cy="298752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4575A55-9FC0-48A0-85DA-93C15C629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07413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</a:rPr>
              <a:t>内容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  <a:latin typeface="Times New Roman" panose="02020603050405020304" pitchFamily="18" charset="0"/>
              </a:rPr>
              <a:pPr/>
              <a:t>38</a:t>
            </a:fld>
            <a:endParaRPr lang="en-US" dirty="0">
              <a:solidFill>
                <a:srgbClr val="42556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0979" y="1182891"/>
            <a:ext cx="6011693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</a:rPr>
              <a:t>主题文献相关信息的获取策略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/>
              <a:t>物质相关信息的获取</a:t>
            </a:r>
            <a:endParaRPr lang="en-US" b="1" dirty="0"/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物质的获取方法</a:t>
            </a:r>
            <a:endParaRPr lang="en-US" dirty="0"/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物质结果分析及精炼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08791386-E4DB-4040-8710-4B92C7E9D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67356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741"/>
            <a:ext cx="8229600" cy="655529"/>
          </a:xfrm>
        </p:spPr>
        <p:txBody>
          <a:bodyPr/>
          <a:lstStyle/>
          <a:p>
            <a:r>
              <a:rPr lang="zh-CN" altLang="en-US" dirty="0"/>
              <a:t>现代化的检索界面，更快地获得可执行的检索结果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39</a:t>
            </a:fld>
            <a:endParaRPr lang="en-US">
              <a:solidFill>
                <a:srgbClr val="42556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22DA1-BDF9-447A-B885-AA659196A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8" t="9786" r="17064" b="23507"/>
          <a:stretch/>
        </p:blipFill>
        <p:spPr>
          <a:xfrm>
            <a:off x="920994" y="856200"/>
            <a:ext cx="6149132" cy="343109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9" name="Oval 8">
            <a:extLst>
              <a:ext uri="{FF2B5EF4-FFF2-40B4-BE49-F238E27FC236}">
                <a16:creationId xmlns:a16="http://schemas.microsoft.com/office/drawing/2014/main" id="{F94ADFDE-4ADF-466C-B82D-7252B0109772}"/>
              </a:ext>
            </a:extLst>
          </p:cNvPr>
          <p:cNvSpPr/>
          <p:nvPr/>
        </p:nvSpPr>
        <p:spPr>
          <a:xfrm>
            <a:off x="2151931" y="874865"/>
            <a:ext cx="2576425" cy="3429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9">
            <a:extLst>
              <a:ext uri="{FF2B5EF4-FFF2-40B4-BE49-F238E27FC236}">
                <a16:creationId xmlns:a16="http://schemas.microsoft.com/office/drawing/2014/main" id="{9CDEC3FE-9E8B-4238-A37C-A690A51B2F0D}"/>
              </a:ext>
            </a:extLst>
          </p:cNvPr>
          <p:cNvSpPr/>
          <p:nvPr/>
        </p:nvSpPr>
        <p:spPr>
          <a:xfrm>
            <a:off x="4506974" y="1211460"/>
            <a:ext cx="1228165" cy="572171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10">
            <a:extLst>
              <a:ext uri="{FF2B5EF4-FFF2-40B4-BE49-F238E27FC236}">
                <a16:creationId xmlns:a16="http://schemas.microsoft.com/office/drawing/2014/main" id="{6354C6E2-1C3E-4800-839F-F25631CFBD89}"/>
              </a:ext>
            </a:extLst>
          </p:cNvPr>
          <p:cNvCxnSpPr>
            <a:cxnSpLocks/>
          </p:cNvCxnSpPr>
          <p:nvPr/>
        </p:nvCxnSpPr>
        <p:spPr>
          <a:xfrm flipH="1" flipV="1">
            <a:off x="5405690" y="2007267"/>
            <a:ext cx="207710" cy="577820"/>
          </a:xfrm>
          <a:prstGeom prst="straightConnector1">
            <a:avLst/>
          </a:prstGeom>
          <a:ln w="1905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1">
            <a:extLst>
              <a:ext uri="{FF2B5EF4-FFF2-40B4-BE49-F238E27FC236}">
                <a16:creationId xmlns:a16="http://schemas.microsoft.com/office/drawing/2014/main" id="{6C1AD5C4-C937-49A0-9AB3-8AD514A6EF59}"/>
              </a:ext>
            </a:extLst>
          </p:cNvPr>
          <p:cNvCxnSpPr>
            <a:cxnSpLocks/>
          </p:cNvCxnSpPr>
          <p:nvPr/>
        </p:nvCxnSpPr>
        <p:spPr>
          <a:xfrm flipH="1" flipV="1">
            <a:off x="3171427" y="1244202"/>
            <a:ext cx="2396069" cy="1383622"/>
          </a:xfrm>
          <a:prstGeom prst="straightConnector1">
            <a:avLst/>
          </a:prstGeom>
          <a:ln w="1905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4">
            <a:extLst>
              <a:ext uri="{FF2B5EF4-FFF2-40B4-BE49-F238E27FC236}">
                <a16:creationId xmlns:a16="http://schemas.microsoft.com/office/drawing/2014/main" id="{AD5835F0-3A6A-4C7C-A489-42BA2852ACDB}"/>
              </a:ext>
            </a:extLst>
          </p:cNvPr>
          <p:cNvSpPr txBox="1"/>
          <p:nvPr/>
        </p:nvSpPr>
        <p:spPr>
          <a:xfrm>
            <a:off x="5405690" y="2437179"/>
            <a:ext cx="2486238" cy="338554"/>
          </a:xfrm>
          <a:prstGeom prst="rect">
            <a:avLst/>
          </a:prstGeom>
          <a:solidFill>
            <a:schemeClr val="bg1"/>
          </a:solidFill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更便捷地检索结构和文本</a:t>
            </a:r>
            <a:endParaRPr lang="en-US" sz="1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035534-70AB-44DE-9BB1-EDF00DCC8831}"/>
              </a:ext>
            </a:extLst>
          </p:cNvPr>
          <p:cNvSpPr/>
          <p:nvPr/>
        </p:nvSpPr>
        <p:spPr>
          <a:xfrm>
            <a:off x="3842158" y="3977244"/>
            <a:ext cx="802882" cy="283002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05C52B-EE27-4AA8-90EB-121BBFA64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560" y="2944398"/>
            <a:ext cx="1365969" cy="165420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5" name="Footer Placeholder 1">
            <a:extLst>
              <a:ext uri="{FF2B5EF4-FFF2-40B4-BE49-F238E27FC236}">
                <a16:creationId xmlns:a16="http://schemas.microsoft.com/office/drawing/2014/main" id="{57D583FC-DE74-4248-96AD-6EDB9B01D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6019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9034"/>
            <a:ext cx="8229600" cy="1833891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R="3810" defTabSz="685629">
              <a:lnSpc>
                <a:spcPct val="150000"/>
              </a:lnSpc>
              <a:spcBef>
                <a:spcPts val="45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拥有超过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110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年的经验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; 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创立权威化学索引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《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化学文摘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》(</a:t>
            </a:r>
            <a:r>
              <a:rPr lang="en-US" altLang="zh-CN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CA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)</a:t>
            </a:r>
          </a:p>
          <a:p>
            <a:pPr marR="3810" defTabSz="685629">
              <a:lnSpc>
                <a:spcPct val="150000"/>
              </a:lnSpc>
              <a:spcBef>
                <a:spcPts val="45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密切追踪、标引和提炼着全球化学相关的文献（包括专利）</a:t>
            </a:r>
          </a:p>
          <a:p>
            <a:pPr marR="3810" defTabSz="685629">
              <a:lnSpc>
                <a:spcPct val="150000"/>
              </a:lnSpc>
              <a:spcBef>
                <a:spcPts val="450"/>
              </a:spcBef>
              <a:defRPr/>
            </a:pPr>
            <a:r>
              <a:rPr lang="zh-CN" altLang="en-US" sz="1600" spc="-15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提供各种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科学信息和相关技术</a:t>
            </a:r>
            <a:r>
              <a:rPr lang="zh-CN" altLang="en-US" sz="1600" spc="-15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产品与服务</a:t>
            </a:r>
            <a:endParaRPr lang="en-US" altLang="zh-CN" sz="1600" spc="-15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  <a:p>
            <a:pPr marR="3810" defTabSz="685629">
              <a:lnSpc>
                <a:spcPct val="150000"/>
              </a:lnSpc>
              <a:spcBef>
                <a:spcPts val="450"/>
              </a:spcBef>
              <a:defRPr/>
            </a:pPr>
            <a:r>
              <a:rPr lang="zh-CN" altLang="en-US" sz="1600" spc="-15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协助创新和保护创新</a:t>
            </a:r>
            <a:r>
              <a:rPr lang="en-US" altLang="zh-CN" sz="1600" spc="-15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,</a:t>
            </a:r>
            <a:r>
              <a:rPr lang="zh-CN" altLang="en-US" sz="1600" spc="-15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助力于解决科研方面的难题与挑战</a:t>
            </a:r>
            <a:endParaRPr lang="en-US" sz="1600" spc="-15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  <a:p>
            <a:pPr marL="0" marR="33654" indent="0" defTabSz="685629">
              <a:spcBef>
                <a:spcPts val="450"/>
              </a:spcBef>
              <a:buNone/>
              <a:defRPr/>
            </a:pPr>
            <a:br>
              <a:rPr lang="en-US" sz="16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spc="-15" dirty="0">
              <a:solidFill>
                <a:srgbClr val="464646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8FB2B24-4EC2-4C9B-B9C5-3412F82BC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</a:rPr>
              <a:t>美国化学文摘社</a:t>
            </a:r>
            <a:r>
              <a:rPr lang="en-US" altLang="zh-CN" dirty="0">
                <a:latin typeface="Times New Roman" panose="02020603050405020304" pitchFamily="18" charset="0"/>
              </a:rPr>
              <a:t>(CAS)</a:t>
            </a:r>
            <a:r>
              <a:rPr lang="zh-CN" altLang="en-US" dirty="0">
                <a:latin typeface="Times New Roman" panose="02020603050405020304" pitchFamily="18" charset="0"/>
              </a:rPr>
              <a:t>隶属美国化学会</a:t>
            </a:r>
            <a:r>
              <a:rPr lang="en-US" altLang="zh-CN" dirty="0">
                <a:latin typeface="Times New Roman" panose="02020603050405020304" pitchFamily="18" charset="0"/>
              </a:rPr>
              <a:t>(ACS)</a:t>
            </a:r>
            <a:r>
              <a:rPr lang="zh-CN" altLang="en-US" dirty="0">
                <a:latin typeface="Times New Roman" panose="02020603050405020304" pitchFamily="18" charset="0"/>
              </a:rPr>
              <a:t>，致力于追踪、收录、标引科学信息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1" name="Footer Placeholder 25">
            <a:extLst>
              <a:ext uri="{FF2B5EF4-FFF2-40B4-BE49-F238E27FC236}">
                <a16:creationId xmlns:a16="http://schemas.microsoft.com/office/drawing/2014/main" id="{3F1D9F6A-EDD5-41E8-8ED7-A67F295ED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3031" y="4767264"/>
            <a:ext cx="3386769" cy="273844"/>
          </a:xfrm>
        </p:spPr>
        <p:txBody>
          <a:bodyPr/>
          <a:lstStyle/>
          <a:p>
            <a:r>
              <a:rPr lang="en-US" sz="800" dirty="0"/>
              <a:t>Copyright 20</a:t>
            </a:r>
            <a:r>
              <a:rPr lang="en-US" altLang="zh-CN" sz="800" dirty="0"/>
              <a:t>20</a:t>
            </a:r>
            <a:r>
              <a:rPr lang="en-US" sz="800" dirty="0"/>
              <a:t> American Chemical Society. All rights reserved.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B77A7-A081-498F-8F20-2C849B58F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414" y="2952925"/>
            <a:ext cx="4447028" cy="1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38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2"/>
                </a:solidFill>
              </a:rPr>
              <a:t>获取磷光材料研究文献中涉及的所有物质</a:t>
            </a:r>
            <a:br>
              <a:rPr lang="en-US" altLang="zh-CN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40</a:t>
            </a:fld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EFB84-767E-47F5-9303-ED809948B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73" y="785918"/>
            <a:ext cx="5343787" cy="390883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E57584-7E2A-45A1-B1E1-8945D4A67F56}"/>
              </a:ext>
            </a:extLst>
          </p:cNvPr>
          <p:cNvSpPr/>
          <p:nvPr/>
        </p:nvSpPr>
        <p:spPr>
          <a:xfrm>
            <a:off x="2042109" y="1537144"/>
            <a:ext cx="745971" cy="22707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DAD937-6379-481F-8AC4-6DC63C81EB9D}"/>
              </a:ext>
            </a:extLst>
          </p:cNvPr>
          <p:cNvSpPr txBox="1"/>
          <p:nvPr/>
        </p:nvSpPr>
        <p:spPr>
          <a:xfrm>
            <a:off x="2830025" y="1747437"/>
            <a:ext cx="1439694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一键获取所有物质</a:t>
            </a:r>
            <a:endParaRPr lang="en-US" sz="1200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90AA48C1-A3E9-46DF-B22C-D46D4A612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605872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7924" y="672592"/>
            <a:ext cx="1601346" cy="655529"/>
          </a:xfrm>
        </p:spPr>
        <p:txBody>
          <a:bodyPr/>
          <a:lstStyle/>
          <a:p>
            <a:r>
              <a:rPr lang="zh-CN" altLang="en-US" dirty="0">
                <a:solidFill>
                  <a:schemeClr val="tx2"/>
                </a:solidFill>
              </a:rPr>
              <a:t>丰富、直观的自动聚类分析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41</a:t>
            </a:fld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AE81B-98AE-47C9-A9BC-E726A030C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7"/>
          <a:stretch/>
        </p:blipFill>
        <p:spPr>
          <a:xfrm>
            <a:off x="1761688" y="303019"/>
            <a:ext cx="5491069" cy="413433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D68DC3-E415-4A8B-A807-3F791B417FCF}"/>
              </a:ext>
            </a:extLst>
          </p:cNvPr>
          <p:cNvSpPr txBox="1"/>
          <p:nvPr/>
        </p:nvSpPr>
        <p:spPr>
          <a:xfrm>
            <a:off x="478692" y="463897"/>
            <a:ext cx="1282996" cy="421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/>
              <a:t>商业可获得性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反应角色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文献角色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立体化学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组分数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物质类型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同位素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金属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分子量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实验属性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实验谱图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管控信息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生物活性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靶点信息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二次结构检索</a:t>
            </a:r>
            <a:endParaRPr lang="en-US" sz="1200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9CCC786F-3890-4187-87CF-196AEED2E155}"/>
              </a:ext>
            </a:extLst>
          </p:cNvPr>
          <p:cNvSpPr/>
          <p:nvPr/>
        </p:nvSpPr>
        <p:spPr>
          <a:xfrm>
            <a:off x="1426128" y="610419"/>
            <a:ext cx="310393" cy="3785412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562EA626-36A1-4C74-8B7E-B31E44999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770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0E04479-72A1-426A-804A-2CC049AC2BC4}" type="slidenum">
              <a:rPr lang="en-US" smtClean="0"/>
              <a:t>42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242EC4-805F-4613-8CF6-D45E5A179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73" y="318988"/>
            <a:ext cx="5687348" cy="423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54F0F7-24F7-4A49-A1B2-9ED90283B39B}"/>
              </a:ext>
            </a:extLst>
          </p:cNvPr>
          <p:cNvSpPr/>
          <p:nvPr/>
        </p:nvSpPr>
        <p:spPr>
          <a:xfrm>
            <a:off x="478173" y="302210"/>
            <a:ext cx="847288" cy="17596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7A354C-7BCD-4B5E-825D-0A8FB8242A1F}"/>
              </a:ext>
            </a:extLst>
          </p:cNvPr>
          <p:cNvSpPr/>
          <p:nvPr/>
        </p:nvSpPr>
        <p:spPr>
          <a:xfrm>
            <a:off x="487960" y="1956241"/>
            <a:ext cx="847288" cy="17596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58DC13-60EA-43DC-98FB-11EA4FA5CCA5}"/>
              </a:ext>
            </a:extLst>
          </p:cNvPr>
          <p:cNvSpPr/>
          <p:nvPr/>
        </p:nvSpPr>
        <p:spPr>
          <a:xfrm>
            <a:off x="487960" y="2493137"/>
            <a:ext cx="989901" cy="17596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62F61-E2DB-4110-B205-7698FF54BE30}"/>
              </a:ext>
            </a:extLst>
          </p:cNvPr>
          <p:cNvSpPr/>
          <p:nvPr/>
        </p:nvSpPr>
        <p:spPr>
          <a:xfrm>
            <a:off x="497747" y="3702551"/>
            <a:ext cx="989901" cy="17596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461EB08-9F91-4B9B-9693-2136A592A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521" y="773259"/>
            <a:ext cx="2797252" cy="655529"/>
          </a:xfrm>
        </p:spPr>
        <p:txBody>
          <a:bodyPr/>
          <a:lstStyle/>
          <a:p>
            <a:r>
              <a:rPr lang="zh-CN" altLang="en-US" dirty="0">
                <a:solidFill>
                  <a:schemeClr val="tx2"/>
                </a:solidFill>
              </a:rPr>
              <a:t>通过物质类型、结构、属性和谱图等信息进一步精炼感兴趣的物质</a:t>
            </a:r>
            <a:endParaRPr lang="en-US" dirty="0"/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A2A53FDD-EA33-4038-89D8-1C8688C63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764908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0E04479-72A1-426A-804A-2CC049AC2BC4}" type="slidenum">
              <a:rPr lang="en-US" smtClean="0"/>
              <a:t>43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033EC2-1FBD-4F44-AB99-6CBFA1AB6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32" y="530805"/>
            <a:ext cx="7808135" cy="390697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723E0B-DFF5-47FE-A795-AC7C652C2CCF}"/>
              </a:ext>
            </a:extLst>
          </p:cNvPr>
          <p:cNvSpPr/>
          <p:nvPr/>
        </p:nvSpPr>
        <p:spPr>
          <a:xfrm>
            <a:off x="693323" y="1299976"/>
            <a:ext cx="1456266" cy="61198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3A17FF-C620-4857-AD85-68FEE0F8726E}"/>
              </a:ext>
            </a:extLst>
          </p:cNvPr>
          <p:cNvSpPr/>
          <p:nvPr/>
        </p:nvSpPr>
        <p:spPr>
          <a:xfrm>
            <a:off x="1916297" y="1452079"/>
            <a:ext cx="902811" cy="30777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400" dirty="0"/>
              <a:t>管控信息</a:t>
            </a:r>
            <a:endParaRPr lang="en-US" sz="1400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38D4DE76-4A2B-4925-8E2D-70B26032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077095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0E04479-72A1-426A-804A-2CC049AC2BC4}" type="slidenum">
              <a:rPr lang="en-US" smtClean="0"/>
              <a:t>44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E83A4A-1EAD-4C14-987F-C8C9128CE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25" y="341157"/>
            <a:ext cx="7637009" cy="41275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10D4017-4527-42B5-8404-F49C12672620}"/>
              </a:ext>
            </a:extLst>
          </p:cNvPr>
          <p:cNvSpPr/>
          <p:nvPr/>
        </p:nvSpPr>
        <p:spPr>
          <a:xfrm>
            <a:off x="584203" y="2013358"/>
            <a:ext cx="1664047" cy="132545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B8A56F-2408-4765-9098-CE8F5E2FBDFA}"/>
              </a:ext>
            </a:extLst>
          </p:cNvPr>
          <p:cNvSpPr/>
          <p:nvPr/>
        </p:nvSpPr>
        <p:spPr>
          <a:xfrm>
            <a:off x="753930" y="3509451"/>
            <a:ext cx="1494320" cy="30777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zh-CN" altLang="en-US" sz="1400" dirty="0"/>
              <a:t>结构的二次筛选</a:t>
            </a:r>
            <a:endParaRPr lang="en-US" sz="1400" dirty="0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CAA4FCBB-396B-4DB0-9F01-E51200CB0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07164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329"/>
            <a:ext cx="8229600" cy="655529"/>
          </a:xfrm>
        </p:spPr>
        <p:txBody>
          <a:bodyPr/>
          <a:lstStyle/>
          <a:p>
            <a:r>
              <a:rPr lang="zh-CN" altLang="en-US" dirty="0">
                <a:solidFill>
                  <a:schemeClr val="tx2"/>
                </a:solidFill>
              </a:rPr>
              <a:t>直接通过</a:t>
            </a:r>
            <a:r>
              <a:rPr lang="en-US" altLang="zh-CN" dirty="0">
                <a:solidFill>
                  <a:schemeClr val="tx2"/>
                </a:solidFill>
              </a:rPr>
              <a:t>Substances</a:t>
            </a:r>
            <a:r>
              <a:rPr lang="zh-CN" altLang="en-US" dirty="0">
                <a:solidFill>
                  <a:schemeClr val="tx2"/>
                </a:solidFill>
              </a:rPr>
              <a:t>检索来获取物质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45</a:t>
            </a:fld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036114-CAC0-4DE2-9EF6-06CEEB67C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96" y="1455553"/>
            <a:ext cx="8060208" cy="185581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72449F-1D60-46C6-A9D8-B245C3DD3408}"/>
              </a:ext>
            </a:extLst>
          </p:cNvPr>
          <p:cNvSpPr/>
          <p:nvPr/>
        </p:nvSpPr>
        <p:spPr>
          <a:xfrm>
            <a:off x="1693908" y="3442308"/>
            <a:ext cx="6686614" cy="2769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200" dirty="0"/>
              <a:t>物质检索方法：通过物质名、</a:t>
            </a:r>
            <a:r>
              <a:rPr lang="en-US" altLang="zh-CN" sz="1200" dirty="0"/>
              <a:t>CAS</a:t>
            </a:r>
            <a:r>
              <a:rPr lang="zh-CN" altLang="en-US" sz="1200" dirty="0"/>
              <a:t>登记号、专利号、属性、谱图和结构式来检索物质信息</a:t>
            </a: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D10EF4-8707-4AB2-8D92-A4C75611FD8E}"/>
              </a:ext>
            </a:extLst>
          </p:cNvPr>
          <p:cNvSpPr/>
          <p:nvPr/>
        </p:nvSpPr>
        <p:spPr>
          <a:xfrm>
            <a:off x="2359732" y="1793289"/>
            <a:ext cx="5603538" cy="86113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193ECF9E-C839-4F39-ABCD-DDEC8A755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60205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8906"/>
            <a:ext cx="8229600" cy="655529"/>
          </a:xfrm>
        </p:spPr>
        <p:txBody>
          <a:bodyPr/>
          <a:lstStyle/>
          <a:p>
            <a:r>
              <a:rPr lang="zh-CN" altLang="en-US" dirty="0">
                <a:solidFill>
                  <a:schemeClr val="tx2"/>
                </a:solidFill>
              </a:rPr>
              <a:t>通过专利号检索物质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46</a:t>
            </a:fld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88D3C-D03D-4AA4-AF00-69DD09CD9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808" y="485679"/>
            <a:ext cx="4453207" cy="396404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486679-DAFF-4EA6-821B-B0912326A0B4}"/>
              </a:ext>
            </a:extLst>
          </p:cNvPr>
          <p:cNvSpPr/>
          <p:nvPr/>
        </p:nvSpPr>
        <p:spPr>
          <a:xfrm>
            <a:off x="457200" y="1493385"/>
            <a:ext cx="2508383" cy="701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/>
              <a:t>选择</a:t>
            </a:r>
            <a:r>
              <a:rPr lang="en-US" altLang="zh-CN" sz="1400" dirty="0"/>
              <a:t>Substances</a:t>
            </a:r>
            <a:r>
              <a:rPr lang="zh-CN" altLang="en-US" sz="1400" dirty="0"/>
              <a:t>，输入专利号，直接检索物质结果</a:t>
            </a:r>
            <a:endParaRPr lang="en-US" altLang="zh-CN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FF9B5B-A7A3-48EA-93D1-1DA3F6F447FC}"/>
              </a:ext>
            </a:extLst>
          </p:cNvPr>
          <p:cNvSpPr/>
          <p:nvPr/>
        </p:nvSpPr>
        <p:spPr>
          <a:xfrm>
            <a:off x="4044393" y="485679"/>
            <a:ext cx="1163053" cy="22487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A6BF634-995E-4613-A9BC-9AB32CD61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507969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722" y="165996"/>
            <a:ext cx="8229600" cy="655529"/>
          </a:xfrm>
        </p:spPr>
        <p:txBody>
          <a:bodyPr/>
          <a:lstStyle/>
          <a:p>
            <a:r>
              <a:rPr lang="zh-CN" altLang="en-US" dirty="0">
                <a:solidFill>
                  <a:schemeClr val="tx2"/>
                </a:solidFill>
              </a:rPr>
              <a:t>通过根据核磁谱图值检索物质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47</a:t>
            </a:fld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3CE8F-F471-4FCD-A14F-8FAD5DA1F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126" y="1807210"/>
            <a:ext cx="4672067" cy="269073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7E8999-6F3C-4CD4-A5D6-2B17B2BC3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01" y="1779642"/>
            <a:ext cx="2545352" cy="285241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560236-4D6F-4329-8665-97BCD77074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420"/>
          <a:stretch/>
        </p:blipFill>
        <p:spPr>
          <a:xfrm>
            <a:off x="464177" y="376236"/>
            <a:ext cx="4178758" cy="129007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797509-D161-4C64-A9C6-DFC48EEB7D7E}"/>
              </a:ext>
            </a:extLst>
          </p:cNvPr>
          <p:cNvSpPr/>
          <p:nvPr/>
        </p:nvSpPr>
        <p:spPr>
          <a:xfrm>
            <a:off x="4940595" y="1090841"/>
            <a:ext cx="3218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/>
              <a:t>选择</a:t>
            </a:r>
            <a:r>
              <a:rPr lang="en-US" altLang="zh-CN" sz="1400" dirty="0"/>
              <a:t>Substances</a:t>
            </a:r>
            <a:r>
              <a:rPr lang="zh-CN" altLang="en-US" sz="1400" dirty="0"/>
              <a:t>，通过</a:t>
            </a:r>
            <a:r>
              <a:rPr lang="en-US" altLang="zh-CN" sz="1400" dirty="0"/>
              <a:t>Advanced Search, </a:t>
            </a:r>
            <a:r>
              <a:rPr lang="zh-CN" altLang="en-US" sz="1400" dirty="0"/>
              <a:t>输入核磁谱值进行匹配的物质结果</a:t>
            </a:r>
            <a:endParaRPr lang="en-US" altLang="zh-CN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C772C20-126D-4233-8510-62524064924B}"/>
              </a:ext>
            </a:extLst>
          </p:cNvPr>
          <p:cNvSpPr/>
          <p:nvPr/>
        </p:nvSpPr>
        <p:spPr>
          <a:xfrm>
            <a:off x="1882065" y="1055329"/>
            <a:ext cx="612559" cy="19642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7CF014-F118-4DA2-BF1B-481D94FF899D}"/>
              </a:ext>
            </a:extLst>
          </p:cNvPr>
          <p:cNvSpPr/>
          <p:nvPr/>
        </p:nvSpPr>
        <p:spPr>
          <a:xfrm>
            <a:off x="1296139" y="3533312"/>
            <a:ext cx="1677880" cy="8167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97E4B615-20AA-430C-A228-211D72FE7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283537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000" dirty="0"/>
              <a:t>通过结构式检索物质</a:t>
            </a:r>
            <a:br>
              <a:rPr lang="en-US" altLang="zh-CN" sz="2000" dirty="0"/>
            </a:br>
            <a:endParaRPr lang="en-US" sz="2000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/>
              <a:t>48</a:t>
            </a:fld>
            <a:endParaRPr lang="en-US" dirty="0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6A0C8D15-16A2-4DC1-9361-86A4A9DC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DE8C6F-056A-4E50-9502-DE7315191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74" y="746095"/>
            <a:ext cx="7458052" cy="271564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9D4A21-CB1A-466D-8402-DD04B6E03B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98" t="12121" r="15856" b="8175"/>
          <a:stretch/>
        </p:blipFill>
        <p:spPr>
          <a:xfrm>
            <a:off x="3362187" y="2347214"/>
            <a:ext cx="3191013" cy="213917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5A6578D-FD66-4970-A354-E26C242C558D}"/>
              </a:ext>
            </a:extLst>
          </p:cNvPr>
          <p:cNvSpPr/>
          <p:nvPr/>
        </p:nvSpPr>
        <p:spPr>
          <a:xfrm>
            <a:off x="6736360" y="2189527"/>
            <a:ext cx="1178288" cy="37909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8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D4BDA-42C9-4868-96D6-B048FCC8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ChemDoodle</a:t>
            </a:r>
            <a:r>
              <a:rPr lang="zh-CN" altLang="en-US" dirty="0"/>
              <a:t>结构编辑器可用于触屏设备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FD9D-EA75-4D94-A2FF-5BF958B2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8B5C3-B255-4505-8DD7-4E58825AC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85" y="716447"/>
            <a:ext cx="4550702" cy="318549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E08B9-2BAC-46F4-8137-33835CC7E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713" y="1090559"/>
            <a:ext cx="4979504" cy="304957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E2DD16-7DED-4878-8F2B-7881E022CD5B}"/>
              </a:ext>
            </a:extLst>
          </p:cNvPr>
          <p:cNvSpPr/>
          <p:nvPr/>
        </p:nvSpPr>
        <p:spPr>
          <a:xfrm>
            <a:off x="324085" y="716447"/>
            <a:ext cx="815009" cy="2236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4504F9-A0A7-4F63-A0C1-57071D5D29D6}"/>
              </a:ext>
            </a:extLst>
          </p:cNvPr>
          <p:cNvSpPr/>
          <p:nvPr/>
        </p:nvSpPr>
        <p:spPr>
          <a:xfrm>
            <a:off x="4613580" y="1081815"/>
            <a:ext cx="815009" cy="2236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37DF31-8D60-41C8-A5B2-E1611793A871}"/>
              </a:ext>
            </a:extLst>
          </p:cNvPr>
          <p:cNvSpPr txBox="1"/>
          <p:nvPr/>
        </p:nvSpPr>
        <p:spPr>
          <a:xfrm>
            <a:off x="324085" y="3975227"/>
            <a:ext cx="652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CAS Draw</a:t>
            </a:r>
            <a:r>
              <a:rPr lang="zh-CN" altLang="en-US" sz="1200" dirty="0"/>
              <a:t>和</a:t>
            </a:r>
            <a:r>
              <a:rPr lang="en-US" altLang="zh-CN" sz="1200" dirty="0" err="1"/>
              <a:t>ChemDoodle</a:t>
            </a:r>
            <a:r>
              <a:rPr lang="zh-CN" altLang="en-US" sz="1200" dirty="0"/>
              <a:t>的使用指南</a:t>
            </a:r>
            <a:endParaRPr lang="en-US" altLang="zh-CN" sz="1200" dirty="0"/>
          </a:p>
          <a:p>
            <a:r>
              <a:rPr lang="en-US" sz="1200" dirty="0">
                <a:hlinkClick r:id="rId4"/>
              </a:rPr>
              <a:t>https://scifinder-n.cas.org/help/#t=Drawing_Search_Queries%2FDrawing_Structure_Queries.htm </a:t>
            </a:r>
            <a:r>
              <a:rPr lang="en-US" sz="1200" dirty="0">
                <a:hlinkClick r:id="rId5"/>
              </a:rPr>
              <a:t>https://www.cas.org/support/training/scifinder-n/structure-search</a:t>
            </a:r>
            <a:endParaRPr lang="en-US" sz="1200" dirty="0"/>
          </a:p>
          <a:p>
            <a:r>
              <a:rPr lang="en-US" sz="1200" dirty="0">
                <a:hlinkClick r:id="rId6"/>
              </a:rPr>
              <a:t>https://www.cas.org/support/training/scifinder-n/chemdoodle-structure-search</a:t>
            </a:r>
            <a:endParaRPr lang="en-US" sz="120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D4390E04-81DB-4480-A07F-258BDC55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14477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6950" y="324064"/>
            <a:ext cx="8229600" cy="655529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</a:rPr>
              <a:t>全面的内容覆盖</a:t>
            </a:r>
            <a:r>
              <a:rPr lang="en-US" altLang="zh-CN" dirty="0">
                <a:latin typeface="Times New Roman" panose="02020603050405020304" pitchFamily="18" charset="0"/>
              </a:rPr>
              <a:t>——</a:t>
            </a:r>
            <a:r>
              <a:rPr lang="zh-CN" altLang="en-US" dirty="0">
                <a:latin typeface="Times New Roman" panose="02020603050405020304" pitchFamily="18" charset="0"/>
              </a:rPr>
              <a:t>无需担心重要信息的遗漏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5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950" y="1145379"/>
            <a:ext cx="471678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/>
              <a:t>     </a:t>
            </a:r>
            <a:r>
              <a:rPr lang="en-US" altLang="zh-CN" sz="1400" dirty="0"/>
              <a:t>   Time range</a:t>
            </a:r>
            <a:r>
              <a:rPr lang="zh-CN" altLang="en-US" sz="1400" dirty="0"/>
              <a:t>：</a:t>
            </a:r>
            <a:r>
              <a:rPr lang="en-US" altLang="zh-CN" sz="1400" dirty="0"/>
              <a:t>early 1800’s till now</a:t>
            </a:r>
          </a:p>
          <a:p>
            <a:pPr>
              <a:lnSpc>
                <a:spcPct val="150000"/>
              </a:lnSpc>
            </a:pPr>
            <a:r>
              <a:rPr lang="zh-CN" altLang="en-US" sz="1400" dirty="0"/>
              <a:t>        </a:t>
            </a:r>
            <a:r>
              <a:rPr lang="en-US" altLang="zh-CN" sz="1400" dirty="0"/>
              <a:t>Language</a:t>
            </a:r>
            <a:r>
              <a:rPr lang="zh-CN" altLang="en-US" sz="1400" dirty="0"/>
              <a:t>：</a:t>
            </a:r>
            <a:r>
              <a:rPr lang="en-US" altLang="zh-CN" sz="1400" dirty="0"/>
              <a:t>&gt; 50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        countries</a:t>
            </a:r>
            <a:r>
              <a:rPr lang="zh-CN" altLang="en-US" sz="1400" dirty="0"/>
              <a:t>：</a:t>
            </a:r>
            <a:r>
              <a:rPr lang="en-US" altLang="zh-CN" sz="1400" dirty="0"/>
              <a:t>&gt; 180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       </a:t>
            </a:r>
            <a:r>
              <a:rPr lang="zh-CN" altLang="en-US" sz="1400" dirty="0"/>
              <a:t> </a:t>
            </a:r>
            <a:r>
              <a:rPr lang="en-US" altLang="zh-CN" sz="1400" dirty="0"/>
              <a:t>Content Coverage</a:t>
            </a:r>
            <a:r>
              <a:rPr lang="zh-CN" altLang="en-US" sz="1400" dirty="0"/>
              <a:t>：</a:t>
            </a:r>
            <a:endParaRPr lang="en-US" altLang="zh-CN" sz="1400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400" dirty="0">
                <a:solidFill>
                  <a:srgbClr val="C00000"/>
                </a:solidFill>
              </a:rPr>
              <a:t>50,000 Journals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400" dirty="0">
                <a:solidFill>
                  <a:srgbClr val="C00000"/>
                </a:solidFill>
              </a:rPr>
              <a:t>64 Global</a:t>
            </a:r>
            <a:r>
              <a:rPr lang="zh-CN" altLang="en-US" sz="1400" dirty="0">
                <a:solidFill>
                  <a:srgbClr val="C00000"/>
                </a:solidFill>
              </a:rPr>
              <a:t> </a:t>
            </a:r>
            <a:r>
              <a:rPr lang="en-US" altLang="zh-CN" sz="1400" dirty="0">
                <a:solidFill>
                  <a:srgbClr val="C00000"/>
                </a:solidFill>
              </a:rPr>
              <a:t>patent authorities 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400" dirty="0"/>
              <a:t>Conference proceedings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400" dirty="0"/>
              <a:t>Technical report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400" dirty="0"/>
              <a:t>Books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400" dirty="0"/>
              <a:t>Dissertations</a:t>
            </a:r>
          </a:p>
          <a:p>
            <a:endParaRPr lang="en-US" altLang="zh-CN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909044" y="2448363"/>
            <a:ext cx="3288311" cy="167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400" dirty="0"/>
              <a:t>Product category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400" dirty="0"/>
              <a:t>Reviews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400" dirty="0"/>
              <a:t>Meeting abstracts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400" dirty="0"/>
              <a:t>Web pre-prints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/>
              <a:t>Other</a:t>
            </a:r>
            <a:r>
              <a:rPr lang="zh-CN" altLang="en-US" sz="1400" dirty="0"/>
              <a:t> </a:t>
            </a:r>
            <a:r>
              <a:rPr lang="en-US" altLang="zh-CN" sz="1400" dirty="0"/>
              <a:t>internet</a:t>
            </a:r>
            <a:r>
              <a:rPr lang="zh-CN" altLang="en-US" sz="1400" dirty="0"/>
              <a:t> </a:t>
            </a:r>
            <a:r>
              <a:rPr lang="en-US" altLang="zh-CN" sz="1400" dirty="0"/>
              <a:t>resources</a:t>
            </a:r>
            <a:endParaRPr lang="en-US" sz="1400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BEC821E4-19B7-45E9-AB57-5279A8B65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836552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706"/>
            <a:ext cx="8229600" cy="655529"/>
          </a:xfrm>
        </p:spPr>
        <p:txBody>
          <a:bodyPr/>
          <a:lstStyle/>
          <a:p>
            <a:r>
              <a:rPr lang="zh-CN" altLang="en-US" dirty="0">
                <a:solidFill>
                  <a:schemeClr val="tx2"/>
                </a:solidFill>
              </a:rPr>
              <a:t>快速获取全面的结构信息，智能检索实现结构精准分析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50</a:t>
            </a:fld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D4BDD2-DA00-4121-881C-022106724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24" y="855458"/>
            <a:ext cx="5629705" cy="368298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8B30AB1-0903-477B-98AD-60936AF4C676}"/>
              </a:ext>
            </a:extLst>
          </p:cNvPr>
          <p:cNvSpPr/>
          <p:nvPr/>
        </p:nvSpPr>
        <p:spPr>
          <a:xfrm>
            <a:off x="406980" y="2355581"/>
            <a:ext cx="1191923" cy="21528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690C90-D0A5-40C6-9E75-63151B51FF46}"/>
              </a:ext>
            </a:extLst>
          </p:cNvPr>
          <p:cNvSpPr/>
          <p:nvPr/>
        </p:nvSpPr>
        <p:spPr>
          <a:xfrm>
            <a:off x="1002941" y="2528921"/>
            <a:ext cx="1109599" cy="24622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zh-CN" altLang="en-US" sz="1000" dirty="0"/>
              <a:t>结构精准度分析</a:t>
            </a:r>
            <a:endParaRPr lang="en-US" sz="1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B7E7E7-D35A-4688-A45B-F52C10830534}"/>
              </a:ext>
            </a:extLst>
          </p:cNvPr>
          <p:cNvSpPr/>
          <p:nvPr/>
        </p:nvSpPr>
        <p:spPr>
          <a:xfrm>
            <a:off x="406980" y="1469129"/>
            <a:ext cx="1225479" cy="8462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DE82D7D-0354-430F-84B5-F115095FE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00951"/>
            <a:ext cx="4295396" cy="241616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276CB1-453C-4B76-9BC7-CD5473096B70}"/>
              </a:ext>
            </a:extLst>
          </p:cNvPr>
          <p:cNvSpPr txBox="1"/>
          <p:nvPr/>
        </p:nvSpPr>
        <p:spPr>
          <a:xfrm flipH="1">
            <a:off x="4351787" y="3577543"/>
            <a:ext cx="1736522" cy="2462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互变异构体和两性离子结构</a:t>
            </a:r>
            <a:endParaRPr lang="en-US" sz="1000" dirty="0"/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84604FB8-B506-4B4D-AEDF-ECCFB2E2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4402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tx2"/>
                </a:solidFill>
              </a:rPr>
              <a:t>规避专利侵权风险</a:t>
            </a:r>
            <a:r>
              <a:rPr lang="en-US" altLang="zh-CN" sz="1800" dirty="0">
                <a:solidFill>
                  <a:schemeClr val="tx2"/>
                </a:solidFill>
              </a:rPr>
              <a:t>/</a:t>
            </a:r>
            <a:r>
              <a:rPr lang="zh-CN" altLang="en-US" sz="1800" dirty="0">
                <a:solidFill>
                  <a:schemeClr val="tx2"/>
                </a:solidFill>
              </a:rPr>
              <a:t>新颖性评估</a:t>
            </a:r>
            <a:r>
              <a:rPr lang="en-US" altLang="zh-CN" sz="1800" dirty="0">
                <a:solidFill>
                  <a:schemeClr val="tx2"/>
                </a:solidFill>
              </a:rPr>
              <a:t>—-</a:t>
            </a:r>
            <a:r>
              <a:rPr lang="zh-CN" altLang="en-US" sz="1800" dirty="0">
                <a:solidFill>
                  <a:schemeClr val="tx2"/>
                </a:solidFill>
              </a:rPr>
              <a:t>通过</a:t>
            </a:r>
            <a:r>
              <a:rPr lang="en-US" altLang="zh-CN" sz="1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Markush</a:t>
            </a:r>
            <a:r>
              <a:rPr lang="zh-CN" altLang="en-US" sz="1800" dirty="0">
                <a:solidFill>
                  <a:schemeClr val="tx2"/>
                </a:solidFill>
              </a:rPr>
              <a:t>检索，明确专利中保护的化合物结构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51</a:t>
            </a:fld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19532-5B95-4210-A0F7-AE3144F96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790" y="847727"/>
            <a:ext cx="5125081" cy="364669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700703-581D-4E25-9D5D-ACECDF22F00F}"/>
              </a:ext>
            </a:extLst>
          </p:cNvPr>
          <p:cNvSpPr/>
          <p:nvPr/>
        </p:nvSpPr>
        <p:spPr>
          <a:xfrm>
            <a:off x="340962" y="1563836"/>
            <a:ext cx="1449092" cy="101566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/>
              <a:t>通过专利</a:t>
            </a:r>
            <a:r>
              <a:rPr lang="en-US" altLang="zh-CN" sz="1200" dirty="0"/>
              <a:t>Markush</a:t>
            </a:r>
            <a:r>
              <a:rPr lang="zh-CN" altLang="en-US" sz="1200" dirty="0"/>
              <a:t>结构检索，一次性获取精确结构匹配和亚结构匹配的结果。</a:t>
            </a:r>
            <a:endParaRPr lang="en-US" altLang="zh-CN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EF28F7-896A-40E9-9D65-DEA2F44782F3}"/>
              </a:ext>
            </a:extLst>
          </p:cNvPr>
          <p:cNvSpPr/>
          <p:nvPr/>
        </p:nvSpPr>
        <p:spPr>
          <a:xfrm>
            <a:off x="1938568" y="1336551"/>
            <a:ext cx="1198915" cy="65552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DC66DFA9-83FD-4DA0-9EC4-9CC3CD9654F8}"/>
              </a:ext>
            </a:extLst>
          </p:cNvPr>
          <p:cNvSpPr txBox="1"/>
          <p:nvPr/>
        </p:nvSpPr>
        <p:spPr>
          <a:xfrm>
            <a:off x="4922271" y="2579499"/>
            <a:ext cx="2332075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/>
              <a:t>直观显示匹配的</a:t>
            </a:r>
            <a:r>
              <a:rPr lang="en-US" altLang="zh-CN" sz="1200" dirty="0"/>
              <a:t>Markush</a:t>
            </a:r>
            <a:r>
              <a:rPr lang="zh-CN" altLang="en-US" sz="1200" dirty="0"/>
              <a:t>结构；</a:t>
            </a:r>
            <a:endParaRPr lang="en-US" altLang="zh-CN" sz="1200" dirty="0"/>
          </a:p>
          <a:p>
            <a:r>
              <a:rPr lang="zh-CN" altLang="en-US" sz="1200" dirty="0"/>
              <a:t>标引其在专利中的所处位置；</a:t>
            </a:r>
            <a:endParaRPr lang="en-US" altLang="zh-CN" sz="1200" dirty="0"/>
          </a:p>
          <a:p>
            <a:r>
              <a:rPr lang="zh-CN" altLang="en-US" sz="1200" dirty="0"/>
              <a:t>以及详细的结构描述</a:t>
            </a:r>
            <a:endParaRPr lang="en-US" sz="1200" dirty="0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28F0039E-4048-49F1-B052-216FC6736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259976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5FEED-B376-4FBD-8280-BB11E5A6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聚合物检索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CD69-C078-4520-81F4-5B2825AD3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物质标识符检索（物质名称</a:t>
            </a:r>
            <a:r>
              <a:rPr lang="en-US" altLang="zh-CN" dirty="0"/>
              <a:t>/CAS</a:t>
            </a:r>
            <a:r>
              <a:rPr lang="zh-CN" altLang="en-US" dirty="0"/>
              <a:t>号）</a:t>
            </a:r>
            <a:endParaRPr lang="en-US" altLang="zh-CN" dirty="0"/>
          </a:p>
          <a:p>
            <a:r>
              <a:rPr lang="zh-CN" altLang="en-US" dirty="0"/>
              <a:t>结构式检索</a:t>
            </a:r>
            <a:endParaRPr lang="en-US" altLang="zh-CN" dirty="0"/>
          </a:p>
          <a:p>
            <a:r>
              <a:rPr lang="zh-CN" altLang="en-US" dirty="0"/>
              <a:t>分子式检索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9A15A-51BC-4CD3-9B2A-B5A6C1A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 is a division of the American Chemical Society.                 Copyright 2016 American Chemical Society. All rights reserved.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0F970-476E-48DC-BD7F-52175EA32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04479-72A1-426A-804A-2CC049AC2BC4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75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3B791-068E-4E18-88BA-25FD7717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物质标识符检索（物质名称</a:t>
            </a:r>
            <a:r>
              <a:rPr lang="en-US" altLang="zh-CN" dirty="0"/>
              <a:t>/CAS</a:t>
            </a:r>
            <a:r>
              <a:rPr lang="zh-CN" altLang="en-US" dirty="0"/>
              <a:t>号）</a:t>
            </a:r>
            <a:br>
              <a:rPr lang="zh-CN" alt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8B1788-6836-4C24-92FB-866DCB9C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 is a division of the American Chemical Society.                 Copyright 2016 American Chemical Society. All rights reserved.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40647-E980-4F81-9F9F-AE776FFC9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04479-72A1-426A-804A-2CC049AC2BC4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2AA4C-F809-4FD6-AD36-E781345A96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147877"/>
            <a:ext cx="4954657" cy="12366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CFD87-D72A-415D-81DE-BC1380F32D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571750"/>
            <a:ext cx="4954656" cy="12984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559256-189A-48B2-9007-FF4B9815A6C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7361" y="1309434"/>
            <a:ext cx="2862658" cy="23357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2A825A-61F7-4CE6-9FA4-FFA5D2D58F2F}"/>
              </a:ext>
            </a:extLst>
          </p:cNvPr>
          <p:cNvSpPr/>
          <p:nvPr/>
        </p:nvSpPr>
        <p:spPr>
          <a:xfrm>
            <a:off x="543982" y="1520687"/>
            <a:ext cx="748106" cy="203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F2C043-A6D7-4633-9E4C-438650B523A8}"/>
              </a:ext>
            </a:extLst>
          </p:cNvPr>
          <p:cNvSpPr/>
          <p:nvPr/>
        </p:nvSpPr>
        <p:spPr>
          <a:xfrm>
            <a:off x="543981" y="2970143"/>
            <a:ext cx="748106" cy="203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7128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聚合物检索</a:t>
            </a:r>
            <a:r>
              <a:rPr lang="en-US" altLang="zh-CN" dirty="0"/>
              <a:t>——</a:t>
            </a:r>
            <a:r>
              <a:rPr lang="zh-CN" altLang="en-US" dirty="0"/>
              <a:t>结构式检索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案例：检索以下结构作为聚合单体的均聚物信息并对检索结果进行筛选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04479-72A1-426A-804A-2CC049AC2BC4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51" y="1598732"/>
            <a:ext cx="3468978" cy="30897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97128" y="3253339"/>
            <a:ext cx="172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R1 = alkyl chains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57320" y="4808359"/>
            <a:ext cx="3281146" cy="2738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 is a division of the American Chemical Society. 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Copyright 2016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981858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42404-F2B6-44B3-91E1-27F4E53D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绘制结构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CF0338-6F84-491A-8A93-1300076C2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 is a division of the American Chemical Society.                 Copyright 2016 American Chemical Society. All rights reserved.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6E65AD-78D1-4C38-B801-39C99789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04479-72A1-426A-804A-2CC049AC2BC4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F5DED-C76C-4672-AF2A-13EB2E31F8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775253"/>
            <a:ext cx="4683255" cy="27233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D2559E-2196-48EC-8122-105C6E59B4F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9691" y="2285959"/>
            <a:ext cx="6122504" cy="20135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856406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360FA-10E1-46FA-94F1-6CE8213FF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可选择单组份</a:t>
            </a:r>
            <a:r>
              <a:rPr lang="en-US" altLang="zh-CN" dirty="0"/>
              <a:t>+</a:t>
            </a:r>
            <a:r>
              <a:rPr lang="zh-CN" altLang="en-US" dirty="0"/>
              <a:t>聚合物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9E48DF-92F7-4488-98DD-A4A2B6D7E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 is a division of the American Chemical Society.                 Copyright 2016 American Chemical Society. All rights reserved.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5FE572-C78F-4CAE-B3C3-F2B111D9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04479-72A1-426A-804A-2CC049AC2BC4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67F47-F27E-40EE-B009-A01BAD0C66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834" y="822463"/>
            <a:ext cx="5283903" cy="36252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590364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2A20-77E1-48EA-9E79-2EADC3A22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通过化学结构进一步限定检索结果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FFED23-1C59-423F-B0B5-209624C7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 is a division of the American Chemical Society.                 Copyright 2016 American Chemical Society. All rights reserved.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60413-AA56-4D19-87E2-5883037A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04479-72A1-426A-804A-2CC049AC2BC4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A1BFA8-30CB-4E4B-B5B4-24C2D1E555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790161"/>
            <a:ext cx="4950387" cy="37520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7BBDD2-70B0-48AA-B16A-F0D1B833C68F}"/>
              </a:ext>
            </a:extLst>
          </p:cNvPr>
          <p:cNvSpPr/>
          <p:nvPr/>
        </p:nvSpPr>
        <p:spPr>
          <a:xfrm>
            <a:off x="499254" y="3924299"/>
            <a:ext cx="1195367" cy="6178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217E5C-5B20-4BB2-8FF2-9E9FF47642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5982" y="790161"/>
            <a:ext cx="1654435" cy="35681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699440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4BA34-BF19-45F0-8185-03F58A6B1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检索结果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E8BA84-1923-4644-B20E-0F2018C74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 is a division of the American Chemical Society.                 Copyright 2016 American Chemical Society. All rights reserved.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D2B52-0B0D-4234-90F4-F0075842E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04479-72A1-426A-804A-2CC049AC2BC4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C61910-C34E-4584-96FE-A0FB177870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824" y="822460"/>
            <a:ext cx="5322772" cy="37495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40DAFE-1FB1-46AD-A2E7-1F6487C47A76}"/>
              </a:ext>
            </a:extLst>
          </p:cNvPr>
          <p:cNvSpPr/>
          <p:nvPr/>
        </p:nvSpPr>
        <p:spPr>
          <a:xfrm>
            <a:off x="1880794" y="1013025"/>
            <a:ext cx="1250031" cy="2542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1A5815-357A-4389-8AE6-AF26FC436BD8}"/>
              </a:ext>
            </a:extLst>
          </p:cNvPr>
          <p:cNvSpPr txBox="1"/>
          <p:nvPr/>
        </p:nvSpPr>
        <p:spPr>
          <a:xfrm>
            <a:off x="3412798" y="959461"/>
            <a:ext cx="2877711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可以直接获得来源文献及相关反应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0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聚合物检索</a:t>
            </a:r>
            <a:r>
              <a:rPr lang="en-US" altLang="zh-CN" dirty="0"/>
              <a:t>——</a:t>
            </a:r>
            <a:r>
              <a:rPr lang="zh-CN" altLang="en-US" dirty="0"/>
              <a:t>分子式检索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聚合物的分子式表现形式</a:t>
            </a:r>
          </a:p>
          <a:p>
            <a:pPr marL="514350" lvl="1" indent="0">
              <a:lnSpc>
                <a:spcPct val="150000"/>
              </a:lnSpc>
              <a:buNone/>
            </a:pPr>
            <a:r>
              <a:rPr lang="zh-CN" altLang="en-US" dirty="0"/>
              <a:t>分子式中带有括号</a:t>
            </a:r>
          </a:p>
          <a:p>
            <a:pPr marL="514350" lvl="1" indent="0">
              <a:lnSpc>
                <a:spcPct val="150000"/>
              </a:lnSpc>
              <a:buNone/>
            </a:pPr>
            <a:r>
              <a:rPr lang="zh-CN" altLang="en-US" dirty="0"/>
              <a:t>括号外为</a:t>
            </a:r>
            <a:r>
              <a:rPr lang="en-US" altLang="zh-CN" dirty="0"/>
              <a:t>n</a:t>
            </a:r>
            <a:r>
              <a:rPr lang="zh-CN" altLang="en-US" dirty="0"/>
              <a:t>，嵌段聚合物（有首尾端或无首尾段都可）</a:t>
            </a:r>
            <a:endParaRPr lang="en-US" altLang="zh-CN" dirty="0"/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dirty="0"/>
              <a:t> 有端基嵌段聚合物分子式：</a:t>
            </a:r>
            <a:r>
              <a:rPr lang="en-US" altLang="zh-CN" dirty="0"/>
              <a:t>(C6H10O2</a:t>
            </a:r>
            <a:r>
              <a:rPr lang="en-US" altLang="zh-CN"/>
              <a:t>)nC3H4O2</a:t>
            </a:r>
            <a:endParaRPr lang="en-US" altLang="zh-CN" dirty="0"/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dirty="0"/>
              <a:t> </a:t>
            </a:r>
            <a:r>
              <a:rPr lang="zh-CN" altLang="en-US" dirty="0"/>
              <a:t>无端基嵌段聚合物分子式：（</a:t>
            </a:r>
            <a:r>
              <a:rPr lang="en-US" altLang="zh-CN" dirty="0"/>
              <a:t>C12 H12 O4)n</a:t>
            </a:r>
            <a:endParaRPr lang="zh-CN" altLang="en-US" dirty="0"/>
          </a:p>
          <a:p>
            <a:pPr marL="514350" lvl="1" indent="0">
              <a:lnSpc>
                <a:spcPct val="150000"/>
              </a:lnSpc>
              <a:buNone/>
            </a:pPr>
            <a:r>
              <a:rPr lang="zh-CN" altLang="en-US" dirty="0"/>
              <a:t>括号外为</a:t>
            </a:r>
            <a:r>
              <a:rPr lang="en-US" altLang="zh-CN" dirty="0"/>
              <a:t>x</a:t>
            </a:r>
            <a:r>
              <a:rPr lang="zh-CN" altLang="en-US" dirty="0"/>
              <a:t>，对于均聚物和共聚物，将以单体进行标引，聚合度不影响标引</a:t>
            </a:r>
            <a:endParaRPr lang="en-US" altLang="zh-CN" dirty="0"/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dirty="0"/>
              <a:t>共聚物：</a:t>
            </a:r>
            <a:r>
              <a:rPr lang="en-US" altLang="zh-CN" dirty="0"/>
              <a:t>(</a:t>
            </a:r>
            <a:r>
              <a:rPr lang="en-US" dirty="0"/>
              <a:t>C2 H4 . C2 F4)x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dirty="0"/>
              <a:t>均聚物：</a:t>
            </a:r>
            <a:r>
              <a:rPr lang="en-US" altLang="zh-CN" dirty="0"/>
              <a:t>(</a:t>
            </a:r>
            <a:r>
              <a:rPr lang="en-US" dirty="0"/>
              <a:t>C2H4)x</a:t>
            </a:r>
          </a:p>
          <a:p>
            <a:pPr marL="514350" lvl="1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04479-72A1-426A-804A-2CC049AC2BC4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57320" y="4808359"/>
            <a:ext cx="3281146" cy="2738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 is a division of the American Chemical Society. 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Copyright 2016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98849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B3F0A-F8C1-4449-97AB-5F4A8106A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981" y="418735"/>
            <a:ext cx="8229600" cy="655529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</a:rPr>
              <a:t>CAS</a:t>
            </a:r>
            <a:r>
              <a:rPr lang="zh-CN" altLang="en-US" dirty="0">
                <a:latin typeface="Times New Roman" panose="02020603050405020304" pitchFamily="18" charset="0"/>
              </a:rPr>
              <a:t>数据的独特性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03981" y="746500"/>
            <a:ext cx="8229600" cy="329184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zh-CN" altLang="en-US" sz="1400" b="1" dirty="0">
                <a:latin typeface="+mn-lt"/>
              </a:rPr>
              <a:t>生物化学：</a:t>
            </a:r>
          </a:p>
          <a:p>
            <a:pPr lvl="1" eaLnBrk="1" hangingPunct="1">
              <a:lnSpc>
                <a:spcPct val="150000"/>
              </a:lnSpc>
            </a:pPr>
            <a:r>
              <a:rPr lang="zh-CN" altLang="en-US" sz="1400" dirty="0">
                <a:latin typeface="+mn-lt"/>
              </a:rPr>
              <a:t>农化产品管控信息、生化遗传学、发酵、免疫化学、药理学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1400" b="1" dirty="0">
                <a:latin typeface="+mn-lt"/>
              </a:rPr>
              <a:t>有机化学各领域：</a:t>
            </a:r>
          </a:p>
          <a:p>
            <a:pPr lvl="1" eaLnBrk="1" hangingPunct="1">
              <a:lnSpc>
                <a:spcPct val="150000"/>
              </a:lnSpc>
            </a:pPr>
            <a:r>
              <a:rPr lang="zh-CN" altLang="en-US" sz="1400" dirty="0">
                <a:latin typeface="+mn-lt"/>
              </a:rPr>
              <a:t>氨基酸、生物分子、碳水化合物、有机金属化合物、类固醇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1400" b="1" dirty="0">
                <a:latin typeface="+mn-lt"/>
              </a:rPr>
              <a:t>大分子化学各领域：</a:t>
            </a:r>
          </a:p>
          <a:p>
            <a:pPr lvl="1" eaLnBrk="1" hangingPunct="1">
              <a:lnSpc>
                <a:spcPct val="150000"/>
              </a:lnSpc>
            </a:pPr>
            <a:r>
              <a:rPr lang="zh-CN" altLang="en-US" sz="1400" dirty="0">
                <a:latin typeface="+mn-lt"/>
              </a:rPr>
              <a:t>纤维素、木质素、造纸</a:t>
            </a:r>
            <a:r>
              <a:rPr lang="en-US" altLang="zh-CN" sz="1400" dirty="0">
                <a:latin typeface="+mn-lt"/>
              </a:rPr>
              <a:t>; </a:t>
            </a:r>
            <a:r>
              <a:rPr lang="zh-CN" altLang="en-US" sz="1400" dirty="0">
                <a:latin typeface="+mn-lt"/>
              </a:rPr>
              <a:t>涂料、墨水</a:t>
            </a:r>
          </a:p>
          <a:p>
            <a:pPr lvl="1" eaLnBrk="1" hangingPunct="1">
              <a:lnSpc>
                <a:spcPct val="150000"/>
              </a:lnSpc>
            </a:pPr>
            <a:r>
              <a:rPr lang="zh-CN" altLang="en-US" sz="1400" dirty="0">
                <a:latin typeface="+mn-lt"/>
              </a:rPr>
              <a:t>染料、有机颜料 </a:t>
            </a:r>
            <a:r>
              <a:rPr lang="en-US" altLang="zh-CN" sz="1400" dirty="0">
                <a:latin typeface="+mn-lt"/>
              </a:rPr>
              <a:t>; </a:t>
            </a:r>
            <a:r>
              <a:rPr lang="zh-CN" altLang="en-US" sz="1400" dirty="0">
                <a:latin typeface="+mn-lt"/>
              </a:rPr>
              <a:t>合成橡胶</a:t>
            </a:r>
            <a:r>
              <a:rPr lang="en-US" altLang="zh-CN" sz="1400" dirty="0">
                <a:latin typeface="+mn-lt"/>
              </a:rPr>
              <a:t>; </a:t>
            </a:r>
            <a:r>
              <a:rPr lang="zh-CN" altLang="en-US" sz="1400" dirty="0">
                <a:latin typeface="+mn-lt"/>
              </a:rPr>
              <a:t>纺织品、纤维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1400" b="1" dirty="0">
                <a:latin typeface="+mn-lt"/>
              </a:rPr>
              <a:t>应用化学各领域 ：</a:t>
            </a:r>
          </a:p>
          <a:p>
            <a:pPr lvl="1" eaLnBrk="1" hangingPunct="1">
              <a:lnSpc>
                <a:spcPct val="150000"/>
              </a:lnSpc>
            </a:pPr>
            <a:r>
              <a:rPr lang="zh-CN" altLang="en-US" sz="1400" dirty="0">
                <a:latin typeface="+mn-lt"/>
              </a:rPr>
              <a:t>大气污染、陶瓷、精油、化妆品、化石燃料、黑色金属、合金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1400" b="1" dirty="0">
                <a:latin typeface="+mn-lt"/>
              </a:rPr>
              <a:t>物理、无机、分析化学各领域：</a:t>
            </a:r>
          </a:p>
          <a:p>
            <a:pPr lvl="1" eaLnBrk="1" hangingPunct="1">
              <a:lnSpc>
                <a:spcPct val="150000"/>
              </a:lnSpc>
            </a:pPr>
            <a:r>
              <a:rPr lang="zh-CN" altLang="en-US" sz="1400" dirty="0">
                <a:latin typeface="+mn-lt"/>
              </a:rPr>
              <a:t>表面化学、催化剂、相平衡、核现象、电化学</a:t>
            </a:r>
          </a:p>
        </p:txBody>
      </p:sp>
      <p:sp>
        <p:nvSpPr>
          <p:cNvPr id="8" name="Footer Placeholder 25">
            <a:extLst>
              <a:ext uri="{FF2B5EF4-FFF2-40B4-BE49-F238E27FC236}">
                <a16:creationId xmlns:a16="http://schemas.microsoft.com/office/drawing/2014/main" id="{7C472A1A-6FAB-4B4F-AED3-A34FD847F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</a:t>
            </a:r>
            <a:r>
              <a:rPr lang="en-US" altLang="zh-CN" sz="800" dirty="0"/>
              <a:t>20</a:t>
            </a:r>
            <a:r>
              <a:rPr lang="en-US" sz="800" dirty="0"/>
              <a:t> American Chemical Society. All rights reserved.</a:t>
            </a:r>
          </a:p>
        </p:txBody>
      </p:sp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•"/>
              <a:defRPr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–"/>
              <a:defRPr sz="16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•"/>
              <a:defRPr sz="14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AC3F5C7D-C8AB-4F68-A204-25C4C07E85B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5249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E75FA1-C92F-4446-8851-01D56431C7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59735"/>
            <a:ext cx="6992178" cy="1904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5B617B-4CBF-4C9D-8495-80B68DB3B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分子式检索聚合物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016A3D-815E-429B-8A57-8540F7344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 is a division of the American Chemical Society.                 Copyright 2016 American Chemical Society. All rights reserved.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5D059E-21F7-4FAD-9E38-62F420510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04479-72A1-426A-804A-2CC049AC2BC4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9D838C-D942-4FE3-88EE-4A32CFC9C9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3187" y="1540326"/>
            <a:ext cx="4052030" cy="33638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54C849-3711-4F6C-87A7-660CCB964787}"/>
              </a:ext>
            </a:extLst>
          </p:cNvPr>
          <p:cNvSpPr/>
          <p:nvPr/>
        </p:nvSpPr>
        <p:spPr>
          <a:xfrm>
            <a:off x="2206963" y="1812158"/>
            <a:ext cx="739990" cy="2303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906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4105-6149-432E-8DCA-9891E9E7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(C2 H4 . C2 F4)x——</a:t>
            </a:r>
            <a:r>
              <a:rPr lang="zh-CN" altLang="en-US" dirty="0"/>
              <a:t>检索结果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14EC11-FC89-4E0A-AF7B-3AFAE931D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 is a division of the American Chemical Society.                 Copyright 2016 American Chemical Society. All rights reserved.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56721-19A7-40C2-B1DE-A3644407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04479-72A1-426A-804A-2CC049AC2BC4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F9F53-4A46-48B9-8E2A-FBBE215603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123121"/>
            <a:ext cx="4927940" cy="34386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56963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1C784-5D3B-4CF3-985E-E93924201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(C12 H12 O4)n——</a:t>
            </a:r>
            <a:r>
              <a:rPr lang="zh-CN" altLang="en-US" dirty="0"/>
              <a:t>检索结果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52C87A-A5D6-4DAE-8226-BA2243BB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 is a division of the American Chemical Society.                 Copyright 2016 American Chemical Society. All rights reserved.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88EFD-FC2D-445E-A705-1040AB212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04479-72A1-426A-804A-2CC049AC2BC4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F91597-26FE-4A57-9C3F-B32F8F1998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23099"/>
            <a:ext cx="3330851" cy="15056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D5A4D7-9F2B-4115-95B5-2798E634FA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8931" y="823099"/>
            <a:ext cx="4716988" cy="355746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619861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</a:rPr>
              <a:t>内容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  <a:latin typeface="Times New Roman" panose="02020603050405020304" pitchFamily="18" charset="0"/>
              </a:rPr>
              <a:pPr/>
              <a:t>63</a:t>
            </a:fld>
            <a:endParaRPr lang="en-US" dirty="0">
              <a:solidFill>
                <a:srgbClr val="42556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1603" y="627628"/>
            <a:ext cx="6011693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</a:rPr>
              <a:t>主题文献相关信息的获取策略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</a:rPr>
              <a:t>物质相关信息的获取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/>
              <a:t>反应相关信息的获取</a:t>
            </a:r>
            <a:endParaRPr lang="en-US" b="1" dirty="0"/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反应的获取方法</a:t>
            </a:r>
            <a:endParaRPr lang="en-US" dirty="0"/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反应结果分析及精炼</a:t>
            </a:r>
            <a:endParaRPr lang="en-US" dirty="0"/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 err="1"/>
              <a:t>MethodsNow</a:t>
            </a:r>
            <a:r>
              <a:rPr lang="zh-CN" altLang="en-US" dirty="0"/>
              <a:t>的使用</a:t>
            </a:r>
            <a:endParaRPr lang="en-US" dirty="0"/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逆合成反应路线的使用</a:t>
            </a:r>
            <a:endParaRPr lang="en-US" altLang="zh-CN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74F656C1-9F2B-4DA4-9796-53F5C6D6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525356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2"/>
                </a:solidFill>
              </a:rPr>
              <a:t>反应的检索方法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64</a:t>
            </a:fld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9B887A-DD43-4BEE-8D64-517F6AB32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07" y="1396217"/>
            <a:ext cx="8094185" cy="187055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3250DF0E-DEEB-4C95-875E-D5E6D02E3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207E02-9BD4-42EF-8301-368B53918C31}"/>
              </a:ext>
            </a:extLst>
          </p:cNvPr>
          <p:cNvSpPr/>
          <p:nvPr/>
        </p:nvSpPr>
        <p:spPr>
          <a:xfrm>
            <a:off x="2332139" y="1661020"/>
            <a:ext cx="5637402" cy="77178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186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04936" y="234625"/>
            <a:ext cx="7886700" cy="581150"/>
          </a:xfrm>
        </p:spPr>
        <p:txBody>
          <a:bodyPr/>
          <a:lstStyle/>
          <a:p>
            <a:r>
              <a:rPr lang="zh-CN" altLang="en-US" sz="2000" dirty="0"/>
              <a:t>一键获取物质的合成制备方法信息</a:t>
            </a:r>
            <a:endParaRPr lang="en-US" altLang="en-US" sz="2000" dirty="0"/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•"/>
              <a:defRPr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1" indent="-285743"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–"/>
              <a:defRPr sz="16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2" indent="-228594"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•"/>
              <a:defRPr sz="14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348" indent="-228594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8915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7340C3A3-4652-43C2-9A22-86F8B801ABC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65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3AE7D7-D612-4F35-B652-02265C722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66" t="23851" r="14729" b="7314"/>
          <a:stretch/>
        </p:blipFill>
        <p:spPr>
          <a:xfrm>
            <a:off x="1301071" y="870004"/>
            <a:ext cx="6318929" cy="354044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F7DF31-0717-4C50-B759-C2E9FC4A6014}"/>
              </a:ext>
            </a:extLst>
          </p:cNvPr>
          <p:cNvSpPr/>
          <p:nvPr/>
        </p:nvSpPr>
        <p:spPr>
          <a:xfrm>
            <a:off x="4892040" y="2872740"/>
            <a:ext cx="502920" cy="32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A4C0EA-ED26-4EC9-8DD6-5943881B60E4}"/>
              </a:ext>
            </a:extLst>
          </p:cNvPr>
          <p:cNvSpPr/>
          <p:nvPr/>
        </p:nvSpPr>
        <p:spPr>
          <a:xfrm>
            <a:off x="3672840" y="1149731"/>
            <a:ext cx="678180" cy="25996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1871893-25DF-4DA0-B7D4-7BE53EE2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29C601-49E2-4BB0-A267-9B856DD18992}"/>
              </a:ext>
            </a:extLst>
          </p:cNvPr>
          <p:cNvSpPr/>
          <p:nvPr/>
        </p:nvSpPr>
        <p:spPr>
          <a:xfrm>
            <a:off x="1326238" y="1652631"/>
            <a:ext cx="1173681" cy="2013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472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8255" y="355018"/>
            <a:ext cx="7886700" cy="581150"/>
          </a:xfrm>
        </p:spPr>
        <p:txBody>
          <a:bodyPr/>
          <a:lstStyle/>
          <a:p>
            <a:r>
              <a:rPr lang="zh-CN" altLang="en-US" sz="2000" dirty="0"/>
              <a:t>通过</a:t>
            </a:r>
            <a:r>
              <a:rPr lang="en-US" altLang="zh-CN" sz="2000" dirty="0"/>
              <a:t>CAS RN</a:t>
            </a:r>
            <a:r>
              <a:rPr lang="zh-CN" altLang="en-US" sz="2000" dirty="0"/>
              <a:t>快速获取物质的反应信息；</a:t>
            </a:r>
            <a:r>
              <a:rPr lang="en-US" altLang="zh-CN" sz="2000" dirty="0" err="1"/>
              <a:t>MethodsNow</a:t>
            </a:r>
            <a:r>
              <a:rPr lang="zh-CN" altLang="en-US" sz="2000" dirty="0"/>
              <a:t>全面、高效地获取物质的合成制备详情</a:t>
            </a:r>
            <a:endParaRPr lang="en-US" altLang="en-US" sz="2000" dirty="0"/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•"/>
              <a:defRPr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1" indent="-285743"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–"/>
              <a:defRPr sz="16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2" indent="-228594"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•"/>
              <a:defRPr sz="14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348" indent="-228594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8915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7340C3A3-4652-43C2-9A22-86F8B801ABC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66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B9988C-47C4-4C6E-9166-D7AF9760B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726" y="782153"/>
            <a:ext cx="5652096" cy="370498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FCA9BA-CAC3-4D86-AE7A-DCBB8BDC2C35}"/>
              </a:ext>
            </a:extLst>
          </p:cNvPr>
          <p:cNvSpPr/>
          <p:nvPr/>
        </p:nvSpPr>
        <p:spPr>
          <a:xfrm>
            <a:off x="3026329" y="1948516"/>
            <a:ext cx="1165860" cy="4343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623948-E798-466C-A0E1-51AB9DE59937}"/>
              </a:ext>
            </a:extLst>
          </p:cNvPr>
          <p:cNvSpPr/>
          <p:nvPr/>
        </p:nvSpPr>
        <p:spPr>
          <a:xfrm>
            <a:off x="5152309" y="3912938"/>
            <a:ext cx="830580" cy="18288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5DEDF3-C2C2-4730-ACB1-BF700A407FD9}"/>
              </a:ext>
            </a:extLst>
          </p:cNvPr>
          <p:cNvSpPr/>
          <p:nvPr/>
        </p:nvSpPr>
        <p:spPr>
          <a:xfrm>
            <a:off x="718314" y="2425863"/>
            <a:ext cx="1580270" cy="89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/>
              <a:t>直观全面的分析、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筛选功能，快速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锁定重要的反应</a:t>
            </a:r>
            <a:endParaRPr lang="en-US" sz="120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F76585B0-1176-4C99-9E4E-EF3B27774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519290D2-8034-4791-8E23-65BE72B36DF7}"/>
              </a:ext>
            </a:extLst>
          </p:cNvPr>
          <p:cNvSpPr/>
          <p:nvPr/>
        </p:nvSpPr>
        <p:spPr>
          <a:xfrm>
            <a:off x="2581001" y="1342239"/>
            <a:ext cx="262868" cy="30619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0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04937" y="162265"/>
            <a:ext cx="7886700" cy="581150"/>
          </a:xfrm>
        </p:spPr>
        <p:txBody>
          <a:bodyPr/>
          <a:lstStyle/>
          <a:p>
            <a:r>
              <a:rPr lang="en-US" altLang="zh-CN" sz="2000" dirty="0" err="1"/>
              <a:t>MethodsNow</a:t>
            </a:r>
            <a:r>
              <a:rPr lang="zh-CN" altLang="en-US" sz="2000" dirty="0"/>
              <a:t>全面、高效地获取物质的合成制备详情</a:t>
            </a:r>
            <a:endParaRPr lang="en-US" altLang="en-US" sz="2000" dirty="0"/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•"/>
              <a:defRPr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1" indent="-285743"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–"/>
              <a:defRPr sz="16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2" indent="-228594"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•"/>
              <a:defRPr sz="14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348" indent="-228594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8915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7340C3A3-4652-43C2-9A22-86F8B801ABC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67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CADAF-1914-4C68-9A5F-BAA0C929C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77" y="835117"/>
            <a:ext cx="5067419" cy="378096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066572-32D1-4932-81B2-CBE904737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6"/>
          <a:stretch/>
        </p:blipFill>
        <p:spPr>
          <a:xfrm>
            <a:off x="5255003" y="907676"/>
            <a:ext cx="3665220" cy="355722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15A7AE-5542-4D43-98F7-D23C7440CAFD}"/>
              </a:ext>
            </a:extLst>
          </p:cNvPr>
          <p:cNvSpPr txBox="1"/>
          <p:nvPr/>
        </p:nvSpPr>
        <p:spPr>
          <a:xfrm>
            <a:off x="7193609" y="2871482"/>
            <a:ext cx="1626534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信息全面、条理分明</a:t>
            </a:r>
            <a:endParaRPr lang="en-US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59D2BF-E98E-4509-BA82-4681D48BAFA1}"/>
              </a:ext>
            </a:extLst>
          </p:cNvPr>
          <p:cNvSpPr/>
          <p:nvPr/>
        </p:nvSpPr>
        <p:spPr>
          <a:xfrm>
            <a:off x="2358373" y="892843"/>
            <a:ext cx="2013737" cy="89171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/>
              <a:t>人工标引的反应信息详情，无需花费更多时间和费用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查找原文</a:t>
            </a:r>
            <a:endParaRPr lang="en-US" sz="120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FE3434A5-8B9E-4DB9-89A3-728D451D4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2781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2392"/>
            <a:ext cx="8229600" cy="655529"/>
          </a:xfrm>
        </p:spPr>
        <p:txBody>
          <a:bodyPr/>
          <a:lstStyle/>
          <a:p>
            <a:r>
              <a:rPr lang="zh-CN" altLang="en-US" dirty="0">
                <a:solidFill>
                  <a:schemeClr val="tx2"/>
                </a:solidFill>
              </a:rPr>
              <a:t>通过文献获取其中涉及的反应信息</a:t>
            </a:r>
            <a:endParaRPr lang="en-US" sz="20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/>
              <a:t>68</a:t>
            </a:fld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5C53F04-0D84-443D-A2A2-4D6F34208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6DBFC-9776-49EE-82C4-F6A6CD931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32" y="823690"/>
            <a:ext cx="5244692" cy="374620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712F5B-E762-4B19-AB60-E89467281F4D}"/>
              </a:ext>
            </a:extLst>
          </p:cNvPr>
          <p:cNvSpPr/>
          <p:nvPr/>
        </p:nvSpPr>
        <p:spPr>
          <a:xfrm>
            <a:off x="3335663" y="4215819"/>
            <a:ext cx="894914" cy="3388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15ECDC-B47C-434B-B97F-01FAB386A325}"/>
              </a:ext>
            </a:extLst>
          </p:cNvPr>
          <p:cNvSpPr/>
          <p:nvPr/>
        </p:nvSpPr>
        <p:spPr>
          <a:xfrm>
            <a:off x="3414319" y="2260567"/>
            <a:ext cx="833035" cy="3111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180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通过绘制反应式检索反应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/>
              <a:t>69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97458-D2CF-4E44-A504-43FF5C36C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87" t="7934" r="12231" b="23159"/>
          <a:stretch/>
        </p:blipFill>
        <p:spPr>
          <a:xfrm>
            <a:off x="600784" y="942752"/>
            <a:ext cx="6638846" cy="33733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430ED18-6582-4BA7-AB5D-E9E18AB2607B}"/>
              </a:ext>
            </a:extLst>
          </p:cNvPr>
          <p:cNvSpPr/>
          <p:nvPr/>
        </p:nvSpPr>
        <p:spPr>
          <a:xfrm>
            <a:off x="618415" y="2159071"/>
            <a:ext cx="1285956" cy="28716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B0AA56-B29B-4EDD-8D49-1F8C3C2D6536}"/>
              </a:ext>
            </a:extLst>
          </p:cNvPr>
          <p:cNvSpPr/>
          <p:nvPr/>
        </p:nvSpPr>
        <p:spPr>
          <a:xfrm>
            <a:off x="6020430" y="1884223"/>
            <a:ext cx="1219200" cy="35375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8FA664-3343-444F-AF93-A024993C6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21" t="11460" r="21323" b="17589"/>
          <a:stretch/>
        </p:blipFill>
        <p:spPr>
          <a:xfrm>
            <a:off x="5068243" y="2264870"/>
            <a:ext cx="3206699" cy="223133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322A2CD3-7C6B-434E-99E9-F4B6FC96D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12535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637B0-24E1-4BEE-8E90-138F296B9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58" y="196489"/>
            <a:ext cx="8229600" cy="655529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</a:rPr>
              <a:t>CAS</a:t>
            </a:r>
            <a:r>
              <a:rPr lang="zh-CN" altLang="en-US" dirty="0">
                <a:latin typeface="Times New Roman" panose="02020603050405020304" pitchFamily="18" charset="0"/>
              </a:rPr>
              <a:t>数据的独特性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9030A-DDCA-47AE-B114-8B7BFE3D5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400" dirty="0"/>
              <a:t>化学物质数量全球领先。目前收录的物质数量已超过</a:t>
            </a:r>
            <a:r>
              <a:rPr lang="en-US" altLang="zh-CN" sz="1400" dirty="0"/>
              <a:t>1.6</a:t>
            </a:r>
            <a:r>
              <a:rPr lang="zh-CN" altLang="en-US" sz="1400" dirty="0"/>
              <a:t>亿个，是进行新化合物确认的唯一可用资源</a:t>
            </a:r>
          </a:p>
          <a:p>
            <a:pPr>
              <a:lnSpc>
                <a:spcPct val="150000"/>
              </a:lnSpc>
            </a:pPr>
            <a:r>
              <a:rPr lang="zh-CN" altLang="en-US" sz="1400" dirty="0"/>
              <a:t>由</a:t>
            </a:r>
            <a:r>
              <a:rPr lang="en-US" altLang="zh-CN" sz="1400" dirty="0"/>
              <a:t>CAS</a:t>
            </a:r>
            <a:r>
              <a:rPr lang="zh-CN" altLang="en-US" sz="1400" dirty="0"/>
              <a:t>创建的</a:t>
            </a:r>
            <a:r>
              <a:rPr lang="en-US" altLang="zh-CN" sz="1400" dirty="0"/>
              <a:t>CAS</a:t>
            </a:r>
            <a:r>
              <a:rPr lang="zh-CN" altLang="en-US" sz="1400" dirty="0"/>
              <a:t>登记号是化学物质的黄金标准；是对物质进行确认的唯一身份识别号；是在进行化学品进出口交易时，必须向相关国家管控机构提供的身份识别号；是在申报课题项目时，需向评议组提供的身份识别号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CAS</a:t>
            </a:r>
            <a:r>
              <a:rPr lang="zh-CN" altLang="en-US" sz="1400" dirty="0"/>
              <a:t>几乎收录了从高分子聚合物到纳米颗粒的所有类别的物质，包括有机物、无机物、聚合物、合金、矿物质、配合物、混合物、生物序列等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CAS</a:t>
            </a:r>
            <a:r>
              <a:rPr lang="zh-CN" altLang="en-US" sz="1400" dirty="0"/>
              <a:t>不但收录专利中报道的确定结构的物质，还收录专利中的通式结构（马库什结构），帮助用户在使用</a:t>
            </a:r>
            <a:r>
              <a:rPr lang="en-US" altLang="zh-CN" sz="1400" dirty="0"/>
              <a:t>CAS</a:t>
            </a:r>
            <a:r>
              <a:rPr lang="zh-CN" altLang="en-US" sz="1400" dirty="0"/>
              <a:t>的数据后能够最大程度的避免专利法律风险</a:t>
            </a:r>
          </a:p>
          <a:p>
            <a:endParaRPr lang="en-US" dirty="0"/>
          </a:p>
        </p:txBody>
      </p:sp>
      <p:sp>
        <p:nvSpPr>
          <p:cNvPr id="8" name="Footer Placeholder 25">
            <a:extLst>
              <a:ext uri="{FF2B5EF4-FFF2-40B4-BE49-F238E27FC236}">
                <a16:creationId xmlns:a16="http://schemas.microsoft.com/office/drawing/2014/main" id="{554050DD-F7CA-4D87-A2FC-F47EC91E5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</a:t>
            </a:r>
            <a:r>
              <a:rPr lang="en-US" altLang="zh-CN" sz="800" dirty="0"/>
              <a:t>20</a:t>
            </a:r>
            <a:r>
              <a:rPr lang="en-US" sz="800" dirty="0"/>
              <a:t> American Chemical Society. All rights reserved.</a:t>
            </a:r>
          </a:p>
        </p:txBody>
      </p:sp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•"/>
              <a:defRPr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–"/>
              <a:defRPr sz="16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•"/>
              <a:defRPr sz="14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AC3F5C7D-C8AB-4F68-A204-25C4C07E85B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2355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9040"/>
            <a:ext cx="8229600" cy="655529"/>
          </a:xfrm>
        </p:spPr>
        <p:txBody>
          <a:bodyPr/>
          <a:lstStyle/>
          <a:p>
            <a:r>
              <a:rPr lang="zh-CN" altLang="en-US" dirty="0"/>
              <a:t>一次性获得精确结构、亚结构和相似结构的反应结果集</a:t>
            </a:r>
            <a:b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</a:b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/>
              <a:t>70</a:t>
            </a:fld>
            <a:endParaRPr lang="en-US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FA4B441-6819-4CCE-9C34-625B2B8D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A7120-881C-4D39-B8A6-0822E2A09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351" y="878886"/>
            <a:ext cx="5244662" cy="36064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AE85E5-5799-489A-B406-B7AA73AFD7C3}"/>
              </a:ext>
            </a:extLst>
          </p:cNvPr>
          <p:cNvSpPr/>
          <p:nvPr/>
        </p:nvSpPr>
        <p:spPr>
          <a:xfrm>
            <a:off x="1135352" y="1408784"/>
            <a:ext cx="1158532" cy="8062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606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71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364127-C689-4E51-A3C3-528854260592}"/>
              </a:ext>
            </a:extLst>
          </p:cNvPr>
          <p:cNvSpPr txBox="1"/>
          <p:nvPr/>
        </p:nvSpPr>
        <p:spPr>
          <a:xfrm>
            <a:off x="6200951" y="693103"/>
            <a:ext cx="2865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Microsoft YaHei" panose="020B0503020204020204" pitchFamily="34" charset="-122"/>
                <a:ea typeface="+mj-ea"/>
                <a:cs typeface="Arial" panose="020B0604020202020204" pitchFamily="34" charset="0"/>
              </a:rPr>
              <a:t>反应结果的分析与筛选</a:t>
            </a:r>
            <a:endParaRPr lang="en-US" sz="2000" b="1" dirty="0">
              <a:solidFill>
                <a:schemeClr val="accent1"/>
              </a:solidFill>
              <a:latin typeface="Microsoft YaHei" panose="020B0503020204020204" pitchFamily="34" charset="-122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B75F4F-7761-4B4C-8D42-57FFA93CE223}"/>
              </a:ext>
            </a:extLst>
          </p:cNvPr>
          <p:cNvSpPr txBox="1"/>
          <p:nvPr/>
        </p:nvSpPr>
        <p:spPr>
          <a:xfrm>
            <a:off x="6384022" y="1283516"/>
            <a:ext cx="19504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产率</a:t>
            </a:r>
            <a:endParaRPr lang="en-US" altLang="zh-CN" sz="1200" dirty="0"/>
          </a:p>
          <a:p>
            <a:r>
              <a:rPr lang="zh-CN" altLang="en-US" sz="1200" dirty="0"/>
              <a:t>步数</a:t>
            </a:r>
            <a:endParaRPr lang="en-US" altLang="zh-CN" sz="1200" dirty="0"/>
          </a:p>
          <a:p>
            <a:r>
              <a:rPr lang="zh-CN" altLang="en-US" sz="1200" dirty="0"/>
              <a:t>不参与反应官能团</a:t>
            </a:r>
            <a:endParaRPr lang="en-US" altLang="zh-CN" sz="1200" dirty="0"/>
          </a:p>
          <a:p>
            <a:r>
              <a:rPr lang="zh-CN" altLang="en-US" sz="1200" dirty="0"/>
              <a:t>实验详情</a:t>
            </a:r>
            <a:endParaRPr lang="en-US" altLang="zh-CN" sz="1200" dirty="0"/>
          </a:p>
          <a:p>
            <a:r>
              <a:rPr lang="zh-CN" altLang="en-US" sz="1200" dirty="0"/>
              <a:t>反应类型</a:t>
            </a:r>
            <a:endParaRPr lang="en-US" altLang="zh-CN" sz="1200" dirty="0"/>
          </a:p>
          <a:p>
            <a:r>
              <a:rPr lang="zh-CN" altLang="en-US" sz="1200" dirty="0"/>
              <a:t>立体化学</a:t>
            </a:r>
            <a:endParaRPr lang="en-US" altLang="zh-CN" sz="1200" dirty="0"/>
          </a:p>
          <a:p>
            <a:r>
              <a:rPr lang="zh-CN" altLang="en-US" sz="1200" dirty="0"/>
              <a:t>试剂</a:t>
            </a:r>
            <a:endParaRPr lang="en-US" altLang="zh-CN" sz="1200" dirty="0"/>
          </a:p>
          <a:p>
            <a:r>
              <a:rPr lang="zh-CN" altLang="en-US" sz="1200" dirty="0"/>
              <a:t>催化剂</a:t>
            </a:r>
            <a:endParaRPr lang="en-US" altLang="zh-CN" sz="1200" dirty="0"/>
          </a:p>
          <a:p>
            <a:r>
              <a:rPr lang="zh-CN" altLang="en-US" sz="1200" dirty="0"/>
              <a:t>溶剂</a:t>
            </a:r>
            <a:endParaRPr lang="en-US" altLang="zh-CN" sz="1200" dirty="0"/>
          </a:p>
          <a:p>
            <a:r>
              <a:rPr lang="zh-CN" altLang="en-US" sz="1200" dirty="0"/>
              <a:t>商业可获得性</a:t>
            </a:r>
            <a:endParaRPr lang="en-US" altLang="zh-CN" sz="1200" dirty="0"/>
          </a:p>
          <a:p>
            <a:r>
              <a:rPr lang="zh-CN" altLang="en-US" sz="1200" dirty="0"/>
              <a:t>反应注释</a:t>
            </a:r>
            <a:endParaRPr lang="en-US" altLang="zh-CN" sz="1200" dirty="0"/>
          </a:p>
          <a:p>
            <a:r>
              <a:rPr lang="zh-CN" altLang="en-US" sz="1200" dirty="0"/>
              <a:t>再次结构筛选</a:t>
            </a:r>
            <a:endParaRPr lang="en-US" altLang="zh-CN" sz="1200" dirty="0"/>
          </a:p>
          <a:p>
            <a:r>
              <a:rPr lang="zh-CN" altLang="en-US" sz="1200" dirty="0"/>
              <a:t>文献类型</a:t>
            </a:r>
            <a:endParaRPr lang="en-US" altLang="zh-CN" sz="1200" dirty="0"/>
          </a:p>
          <a:p>
            <a:r>
              <a:rPr lang="zh-CN" altLang="en-US" sz="1200" dirty="0"/>
              <a:t>语言</a:t>
            </a:r>
            <a:endParaRPr lang="en-US" altLang="zh-CN" sz="1200" dirty="0"/>
          </a:p>
          <a:p>
            <a:r>
              <a:rPr lang="zh-CN" altLang="en-US" sz="1200" dirty="0"/>
              <a:t>发表年份</a:t>
            </a:r>
            <a:endParaRPr lang="en-US" altLang="zh-CN" sz="1200" dirty="0"/>
          </a:p>
          <a:p>
            <a:r>
              <a:rPr lang="zh-CN" altLang="en-US" sz="1200" dirty="0"/>
              <a:t>刊物名</a:t>
            </a:r>
            <a:endParaRPr lang="en-US" altLang="zh-CN" sz="1200" dirty="0"/>
          </a:p>
          <a:p>
            <a:endParaRPr lang="en-US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F4EFA00A-4CC8-43CF-89FE-21116C36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5FFBEE-C473-475E-BA03-1E0E180F1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"/>
          <a:stretch/>
        </p:blipFill>
        <p:spPr>
          <a:xfrm>
            <a:off x="455575" y="320750"/>
            <a:ext cx="5803335" cy="4216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2CEFB7-DADB-46B5-8D8E-9C244E031147}"/>
              </a:ext>
            </a:extLst>
          </p:cNvPr>
          <p:cNvSpPr/>
          <p:nvPr/>
        </p:nvSpPr>
        <p:spPr>
          <a:xfrm>
            <a:off x="1755047" y="2248944"/>
            <a:ext cx="1657183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zh-CN" altLang="en-US" sz="1400" dirty="0"/>
              <a:t>直观、丰富的聚类分析和筛选功能</a:t>
            </a:r>
            <a:endParaRPr lang="en-US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78A484-EDDD-4151-870A-C5FD33544FF7}"/>
              </a:ext>
            </a:extLst>
          </p:cNvPr>
          <p:cNvSpPr/>
          <p:nvPr/>
        </p:nvSpPr>
        <p:spPr>
          <a:xfrm>
            <a:off x="484298" y="1347952"/>
            <a:ext cx="1242026" cy="317400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91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46377" y="440787"/>
            <a:ext cx="2547246" cy="655529"/>
          </a:xfrm>
        </p:spPr>
        <p:txBody>
          <a:bodyPr/>
          <a:lstStyle/>
          <a:p>
            <a:r>
              <a:rPr lang="zh-CN" altLang="en-US" sz="2000" dirty="0"/>
              <a:t>反应结果展示</a:t>
            </a:r>
            <a:endParaRPr lang="en-US" sz="20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/>
              <a:t>72</a:t>
            </a:fld>
            <a:endParaRPr lang="en-US" dirty="0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AD2E67CB-BBF2-4450-89D9-B2E81FEFB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80C265-A428-4925-94BD-B199EAD9F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65" t="20383" r="19914" b="6946"/>
          <a:stretch/>
        </p:blipFill>
        <p:spPr>
          <a:xfrm>
            <a:off x="386246" y="649184"/>
            <a:ext cx="5749362" cy="38451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916C20-BC98-4903-8C86-D58DF8F8A7B4}"/>
              </a:ext>
            </a:extLst>
          </p:cNvPr>
          <p:cNvSpPr txBox="1"/>
          <p:nvPr/>
        </p:nvSpPr>
        <p:spPr>
          <a:xfrm>
            <a:off x="6281444" y="2419309"/>
            <a:ext cx="2405356" cy="102496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/>
              <a:t>Group by Scheme: </a:t>
            </a:r>
            <a:r>
              <a:rPr lang="zh-CN" altLang="en-US" sz="1400" dirty="0"/>
              <a:t>来自不同文献的同一反应路线显示在同一个反应</a:t>
            </a:r>
            <a:r>
              <a:rPr lang="en-US" altLang="zh-CN" sz="1400" dirty="0"/>
              <a:t>Scheme</a:t>
            </a:r>
            <a:r>
              <a:rPr lang="zh-CN" altLang="en-US" sz="1400" dirty="0"/>
              <a:t>中</a:t>
            </a: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B809C5-795F-4D32-B3FB-34197B6DBA22}"/>
              </a:ext>
            </a:extLst>
          </p:cNvPr>
          <p:cNvSpPr/>
          <p:nvPr/>
        </p:nvSpPr>
        <p:spPr>
          <a:xfrm>
            <a:off x="4635062" y="649184"/>
            <a:ext cx="804041" cy="56476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918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46377" y="440787"/>
            <a:ext cx="2547246" cy="655529"/>
          </a:xfrm>
        </p:spPr>
        <p:txBody>
          <a:bodyPr/>
          <a:lstStyle/>
          <a:p>
            <a:r>
              <a:rPr lang="zh-CN" altLang="en-US" sz="2000" dirty="0"/>
              <a:t>反应结果展示</a:t>
            </a:r>
            <a:endParaRPr lang="en-US" sz="20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/>
              <a:t>73</a:t>
            </a:fld>
            <a:endParaRPr lang="en-US" dirty="0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AD2E67CB-BBF2-4450-89D9-B2E81FEFB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45A44E-2E40-414E-87FC-E750644FF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0" t="9566" r="19524" b="8297"/>
          <a:stretch/>
        </p:blipFill>
        <p:spPr>
          <a:xfrm>
            <a:off x="449508" y="345202"/>
            <a:ext cx="5638801" cy="422468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A04C7F-FE27-4ABA-BBBB-2F55767139E5}"/>
              </a:ext>
            </a:extLst>
          </p:cNvPr>
          <p:cNvSpPr/>
          <p:nvPr/>
        </p:nvSpPr>
        <p:spPr>
          <a:xfrm>
            <a:off x="4515318" y="714500"/>
            <a:ext cx="804041" cy="56476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91BACF-DF72-4A85-9A84-05A93CF78208}"/>
              </a:ext>
            </a:extLst>
          </p:cNvPr>
          <p:cNvSpPr/>
          <p:nvPr/>
        </p:nvSpPr>
        <p:spPr>
          <a:xfrm>
            <a:off x="2295144" y="1911096"/>
            <a:ext cx="973764" cy="28346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5B2917-8CDB-40B6-BAE4-D35209A9C2CE}"/>
              </a:ext>
            </a:extLst>
          </p:cNvPr>
          <p:cNvSpPr txBox="1"/>
          <p:nvPr/>
        </p:nvSpPr>
        <p:spPr>
          <a:xfrm>
            <a:off x="5875093" y="2048530"/>
            <a:ext cx="3032617" cy="167129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/>
              <a:t>Group by Document: </a:t>
            </a:r>
            <a:r>
              <a:rPr lang="zh-CN" altLang="en-US" sz="1400" dirty="0"/>
              <a:t>来自同一篇文献的所有反应被合并在文献标题下面，并只呈现一条代表性的反应。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zh-CN" altLang="en-US" sz="1400" dirty="0"/>
              <a:t>可以点击</a:t>
            </a:r>
            <a:r>
              <a:rPr lang="en-US" altLang="zh-CN" sz="1400" dirty="0"/>
              <a:t>View All Reactions</a:t>
            </a:r>
            <a:r>
              <a:rPr lang="zh-CN" altLang="en-US" sz="1400" dirty="0"/>
              <a:t>来查看所有的反应。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233484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在反应结果集中筛选参与的物质结构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74</a:t>
            </a:fld>
            <a:endParaRPr lang="en-US">
              <a:solidFill>
                <a:srgbClr val="42556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C13DDC-D767-4208-A99C-0B6984A32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25" r="642"/>
          <a:stretch/>
        </p:blipFill>
        <p:spPr>
          <a:xfrm>
            <a:off x="457200" y="823638"/>
            <a:ext cx="6096784" cy="2515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F24531-2B11-48DA-8B12-2D948D58B6D2}"/>
              </a:ext>
            </a:extLst>
          </p:cNvPr>
          <p:cNvSpPr/>
          <p:nvPr/>
        </p:nvSpPr>
        <p:spPr>
          <a:xfrm>
            <a:off x="457200" y="1017271"/>
            <a:ext cx="1264594" cy="7192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2AC5AB-E355-4BA5-BBA9-3944BC7F4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99" y="2673120"/>
            <a:ext cx="6824869" cy="1739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1995FB8-4D8A-412D-864E-7F0212847B15}"/>
              </a:ext>
            </a:extLst>
          </p:cNvPr>
          <p:cNvSpPr/>
          <p:nvPr/>
        </p:nvSpPr>
        <p:spPr>
          <a:xfrm>
            <a:off x="1965304" y="2877425"/>
            <a:ext cx="1474182" cy="15213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5E1E4A5-CDA0-41B0-983B-C6A2A971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14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在反应结果集中筛选参与的物质结构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75</a:t>
            </a:fld>
            <a:endParaRPr lang="en-US">
              <a:solidFill>
                <a:srgbClr val="42556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73631-55D6-4C79-9B61-7DBCE4A2E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64" y="756618"/>
            <a:ext cx="6213357" cy="37231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F5362C2C-A753-4C2E-94F8-0062F21A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39745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660"/>
            <a:ext cx="8229600" cy="655529"/>
          </a:xfrm>
        </p:spPr>
        <p:txBody>
          <a:bodyPr/>
          <a:lstStyle/>
          <a:p>
            <a:r>
              <a:rPr lang="zh-CN" altLang="en-US" dirty="0"/>
              <a:t>也可以直接点开结构编辑器，点击</a:t>
            </a:r>
            <a:r>
              <a:rPr lang="en-US" altLang="zh-CN" dirty="0"/>
              <a:t>Edit Drawing</a:t>
            </a:r>
            <a:r>
              <a:rPr lang="zh-CN" altLang="en-US" dirty="0"/>
              <a:t>在之前的反应式中修改绘制结构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76</a:t>
            </a:fld>
            <a:endParaRPr lang="en-US">
              <a:solidFill>
                <a:srgbClr val="42556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FDA47-43B3-427F-952D-5ECE63138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05" t="10765" r="17523" b="19429"/>
          <a:stretch/>
        </p:blipFill>
        <p:spPr>
          <a:xfrm>
            <a:off x="463482" y="931178"/>
            <a:ext cx="6166890" cy="3615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4926300-724E-4D32-865E-9CD0E384413E}"/>
              </a:ext>
            </a:extLst>
          </p:cNvPr>
          <p:cNvSpPr/>
          <p:nvPr/>
        </p:nvSpPr>
        <p:spPr>
          <a:xfrm>
            <a:off x="4110606" y="1820411"/>
            <a:ext cx="822121" cy="22650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C177D869-8DB8-4106-8645-BB41EB4A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947335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77</a:t>
            </a:fld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5F05C9-E1B5-4D40-8400-90F637BAE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35" y="327061"/>
            <a:ext cx="6320210" cy="409287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6E07FF-003D-4C4A-A60D-6E497C23C644}"/>
              </a:ext>
            </a:extLst>
          </p:cNvPr>
          <p:cNvSpPr/>
          <p:nvPr/>
        </p:nvSpPr>
        <p:spPr>
          <a:xfrm>
            <a:off x="5718997" y="3345200"/>
            <a:ext cx="2013737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altLang="zh-CN" sz="1200" dirty="0" err="1"/>
              <a:t>MethodsNow</a:t>
            </a:r>
            <a:r>
              <a:rPr lang="zh-CN" altLang="en-US" sz="1200" dirty="0"/>
              <a:t>是经</a:t>
            </a:r>
            <a:r>
              <a:rPr lang="en-US" altLang="zh-CN" sz="1200" dirty="0"/>
              <a:t>CAS</a:t>
            </a:r>
            <a:r>
              <a:rPr lang="zh-CN" altLang="en-US" sz="1200" dirty="0"/>
              <a:t>科学家人工标引的实验方法详情</a:t>
            </a:r>
            <a:endParaRPr lang="en-US" altLang="zh-CN" sz="1200" dirty="0"/>
          </a:p>
          <a:p>
            <a:r>
              <a:rPr lang="zh-CN" altLang="en-US" sz="1200" dirty="0"/>
              <a:t>解决方案</a:t>
            </a:r>
            <a:endParaRPr lang="en-US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AD5C56-5915-4ACE-B792-3807C0BAC569}"/>
              </a:ext>
            </a:extLst>
          </p:cNvPr>
          <p:cNvSpPr/>
          <p:nvPr/>
        </p:nvSpPr>
        <p:spPr>
          <a:xfrm>
            <a:off x="747407" y="788565"/>
            <a:ext cx="1350819" cy="64518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EF6613-0552-4013-91CF-F53C74AEA083}"/>
              </a:ext>
            </a:extLst>
          </p:cNvPr>
          <p:cNvSpPr/>
          <p:nvPr/>
        </p:nvSpPr>
        <p:spPr>
          <a:xfrm>
            <a:off x="3230495" y="4138542"/>
            <a:ext cx="1003176" cy="2130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84B5D642-E366-4C97-A6A8-5909A92CF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8122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78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2D0218-6ACD-4156-A45F-EABE574B1142}"/>
              </a:ext>
            </a:extLst>
          </p:cNvPr>
          <p:cNvSpPr/>
          <p:nvPr/>
        </p:nvSpPr>
        <p:spPr>
          <a:xfrm>
            <a:off x="6479857" y="3309012"/>
            <a:ext cx="2280286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zh-CN" altLang="en-US" sz="1200" dirty="0"/>
              <a:t>人工增值标引的反应信息详情，无需花费更多时间和费用查找原文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179A8-A8AD-481D-9EBC-3D9680234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86" y="588336"/>
            <a:ext cx="5006214" cy="374040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05657F7B-FD33-4002-8CE9-2301C70A1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794760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79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2D0218-6ACD-4156-A45F-EABE574B1142}"/>
              </a:ext>
            </a:extLst>
          </p:cNvPr>
          <p:cNvSpPr/>
          <p:nvPr/>
        </p:nvSpPr>
        <p:spPr>
          <a:xfrm>
            <a:off x="6479857" y="1220995"/>
            <a:ext cx="2280286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zh-CN" altLang="en-US" sz="1200" dirty="0"/>
              <a:t>人工增值标引的反应信息详情，无需花费更多时间和费用查找原文</a:t>
            </a:r>
            <a:endParaRPr lang="en-US" sz="1200" dirty="0"/>
          </a:p>
        </p:txBody>
      </p:sp>
      <p:grpSp>
        <p:nvGrpSpPr>
          <p:cNvPr id="13" name="Group 19">
            <a:extLst>
              <a:ext uri="{FF2B5EF4-FFF2-40B4-BE49-F238E27FC236}">
                <a16:creationId xmlns:a16="http://schemas.microsoft.com/office/drawing/2014/main" id="{5B46E697-D815-4906-8883-F1FB9435CC27}"/>
              </a:ext>
            </a:extLst>
          </p:cNvPr>
          <p:cNvGrpSpPr/>
          <p:nvPr/>
        </p:nvGrpSpPr>
        <p:grpSpPr>
          <a:xfrm>
            <a:off x="4512107" y="915714"/>
            <a:ext cx="2041094" cy="461665"/>
            <a:chOff x="6067810" y="1442178"/>
            <a:chExt cx="1622979" cy="308574"/>
          </a:xfrm>
        </p:grpSpPr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23F06289-3BAE-4EBD-9320-0A24819FF3C5}"/>
                </a:ext>
              </a:extLst>
            </p:cNvPr>
            <p:cNvSpPr txBox="1"/>
            <p:nvPr/>
          </p:nvSpPr>
          <p:spPr>
            <a:xfrm>
              <a:off x="6244046" y="1442178"/>
              <a:ext cx="1446743" cy="308574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spAutoFit/>
            </a:bodyPr>
            <a:lstStyle>
              <a:defPPr>
                <a:defRPr lang="en-US"/>
              </a:defPPr>
              <a:lvl1pPr>
                <a:spcBef>
                  <a:spcPct val="0"/>
                </a:spcBef>
                <a:buNone/>
                <a:defRPr sz="1100" b="1" i="1">
                  <a:solidFill>
                    <a:srgbClr val="455565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1200" b="0" i="0" dirty="0"/>
                <a:t>反应中所有的物质信息及角色标引</a:t>
              </a:r>
              <a:endParaRPr lang="en-US" sz="1200" b="0" i="0" dirty="0"/>
            </a:p>
          </p:txBody>
        </p:sp>
        <p:sp>
          <p:nvSpPr>
            <p:cNvPr id="15" name="Left Arrow 17">
              <a:extLst>
                <a:ext uri="{FF2B5EF4-FFF2-40B4-BE49-F238E27FC236}">
                  <a16:creationId xmlns:a16="http://schemas.microsoft.com/office/drawing/2014/main" id="{80B045B9-8D03-4FD9-860D-4D73C4FFC556}"/>
                </a:ext>
              </a:extLst>
            </p:cNvPr>
            <p:cNvSpPr/>
            <p:nvPr/>
          </p:nvSpPr>
          <p:spPr>
            <a:xfrm>
              <a:off x="6067810" y="1549055"/>
              <a:ext cx="176235" cy="96126"/>
            </a:xfrm>
            <a:prstGeom prst="lef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22">
            <a:extLst>
              <a:ext uri="{FF2B5EF4-FFF2-40B4-BE49-F238E27FC236}">
                <a16:creationId xmlns:a16="http://schemas.microsoft.com/office/drawing/2014/main" id="{A9B04F09-4BCE-4A2F-A9A9-6CD7D473F488}"/>
              </a:ext>
            </a:extLst>
          </p:cNvPr>
          <p:cNvGrpSpPr/>
          <p:nvPr/>
        </p:nvGrpSpPr>
        <p:grpSpPr>
          <a:xfrm>
            <a:off x="4572000" y="2191375"/>
            <a:ext cx="2203269" cy="611569"/>
            <a:chOff x="6067784" y="2621298"/>
            <a:chExt cx="2052477" cy="461665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7E1EEB5E-8D83-45CB-9D51-B8B0155F47A9}"/>
                </a:ext>
              </a:extLst>
            </p:cNvPr>
            <p:cNvSpPr txBox="1"/>
            <p:nvPr/>
          </p:nvSpPr>
          <p:spPr>
            <a:xfrm>
              <a:off x="6244044" y="2621298"/>
              <a:ext cx="1876217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spAutoFit/>
            </a:bodyPr>
            <a:lstStyle>
              <a:defPPr>
                <a:defRPr lang="en-US"/>
              </a:defPPr>
              <a:lvl1pPr>
                <a:spcBef>
                  <a:spcPct val="0"/>
                </a:spcBef>
                <a:buNone/>
                <a:defRPr sz="1100" b="1" i="1">
                  <a:solidFill>
                    <a:srgbClr val="455565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1200" b="0" i="0" dirty="0"/>
                <a:t>清晰条理的实验步骤信息</a:t>
              </a:r>
              <a:endParaRPr lang="en-US" sz="1200" b="0" i="0" dirty="0"/>
            </a:p>
          </p:txBody>
        </p:sp>
        <p:sp>
          <p:nvSpPr>
            <p:cNvPr id="18" name="Left Arrow 20">
              <a:extLst>
                <a:ext uri="{FF2B5EF4-FFF2-40B4-BE49-F238E27FC236}">
                  <a16:creationId xmlns:a16="http://schemas.microsoft.com/office/drawing/2014/main" id="{A6D73752-A095-43B0-A881-CF19DA8520CE}"/>
                </a:ext>
              </a:extLst>
            </p:cNvPr>
            <p:cNvSpPr/>
            <p:nvPr/>
          </p:nvSpPr>
          <p:spPr>
            <a:xfrm>
              <a:off x="6067784" y="2782224"/>
              <a:ext cx="176235" cy="96126"/>
            </a:xfrm>
            <a:prstGeom prst="lef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23">
            <a:extLst>
              <a:ext uri="{FF2B5EF4-FFF2-40B4-BE49-F238E27FC236}">
                <a16:creationId xmlns:a16="http://schemas.microsoft.com/office/drawing/2014/main" id="{93CF9AAD-75DE-45E9-80D5-018C613A0309}"/>
              </a:ext>
            </a:extLst>
          </p:cNvPr>
          <p:cNvGrpSpPr/>
          <p:nvPr/>
        </p:nvGrpSpPr>
        <p:grpSpPr>
          <a:xfrm>
            <a:off x="4573065" y="3261189"/>
            <a:ext cx="2280285" cy="1079828"/>
            <a:chOff x="6067810" y="3501184"/>
            <a:chExt cx="1512645" cy="830997"/>
          </a:xfrm>
        </p:grpSpPr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7A2C7A25-33FB-4A35-BEA3-012F5F8A4400}"/>
                </a:ext>
              </a:extLst>
            </p:cNvPr>
            <p:cNvSpPr txBox="1"/>
            <p:nvPr/>
          </p:nvSpPr>
          <p:spPr>
            <a:xfrm>
              <a:off x="6208533" y="3501184"/>
              <a:ext cx="1371922" cy="830997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spAutoFit/>
            </a:bodyPr>
            <a:lstStyle>
              <a:defPPr>
                <a:defRPr lang="en-US"/>
              </a:defPPr>
              <a:lvl1pPr>
                <a:spcBef>
                  <a:spcPct val="0"/>
                </a:spcBef>
                <a:buNone/>
                <a:defRPr sz="1100" b="1" i="1">
                  <a:solidFill>
                    <a:srgbClr val="455565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1200" b="0" i="0" dirty="0"/>
                <a:t>其他信息也被充分标引，如表征数据、实验规模、物质状态等</a:t>
              </a:r>
              <a:endParaRPr lang="en-US" sz="1200" b="0" i="0" dirty="0"/>
            </a:p>
          </p:txBody>
        </p:sp>
        <p:sp>
          <p:nvSpPr>
            <p:cNvPr id="21" name="Left Arrow 21">
              <a:extLst>
                <a:ext uri="{FF2B5EF4-FFF2-40B4-BE49-F238E27FC236}">
                  <a16:creationId xmlns:a16="http://schemas.microsoft.com/office/drawing/2014/main" id="{62129BED-ACC4-47E6-BB4C-A8DD72D1B107}"/>
                </a:ext>
              </a:extLst>
            </p:cNvPr>
            <p:cNvSpPr/>
            <p:nvPr/>
          </p:nvSpPr>
          <p:spPr>
            <a:xfrm>
              <a:off x="6067810" y="3868619"/>
              <a:ext cx="176235" cy="96126"/>
            </a:xfrm>
            <a:prstGeom prst="lef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A502BE2-94F1-4C67-AEEF-0B034C4AE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90" y="254113"/>
            <a:ext cx="3796064" cy="453209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8207D3AA-FE37-4C53-92C7-0C86A2F30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8714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D02F0-1A85-4620-BFFF-7BA0D1562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310"/>
            <a:ext cx="8229600" cy="655529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</a:rPr>
              <a:t>CAS</a:t>
            </a:r>
            <a:r>
              <a:rPr lang="zh-CN" altLang="en-US" dirty="0">
                <a:latin typeface="Times New Roman" panose="02020603050405020304" pitchFamily="18" charset="0"/>
              </a:rPr>
              <a:t>数据的独特性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0D674-D157-424A-BEF0-E2BF0FB40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75" y="1208131"/>
            <a:ext cx="8229600" cy="32918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400" dirty="0"/>
              <a:t>化学反应数量全球领先，目前收录的化学反应数量超过</a:t>
            </a:r>
            <a:r>
              <a:rPr lang="en-US" altLang="zh-CN" sz="1400" dirty="0"/>
              <a:t>1.2</a:t>
            </a:r>
            <a:r>
              <a:rPr lang="zh-CN" altLang="en-US" sz="1400" dirty="0"/>
              <a:t>亿条，是确认新的化学反应、工艺和方法时必不可缺的资源</a:t>
            </a:r>
          </a:p>
          <a:p>
            <a:pPr>
              <a:lnSpc>
                <a:spcPct val="150000"/>
              </a:lnSpc>
            </a:pPr>
            <a:r>
              <a:rPr lang="zh-CN" altLang="en-US" sz="1400" dirty="0"/>
              <a:t>近千名科学家每天阅读来自全球的科技文献，并根据</a:t>
            </a:r>
            <a:r>
              <a:rPr lang="en-US" altLang="zh-CN" sz="1400" dirty="0"/>
              <a:t>CAS</a:t>
            </a:r>
            <a:r>
              <a:rPr lang="zh-CN" altLang="en-US" sz="1400" dirty="0"/>
              <a:t>制定的规则和标准、从信息专家和科学家的角度对原文中重要的信息进行改写和标引，从而节省</a:t>
            </a:r>
            <a:r>
              <a:rPr lang="en-US" altLang="zh-CN" sz="1400" dirty="0"/>
              <a:t>CAS</a:t>
            </a:r>
            <a:r>
              <a:rPr lang="zh-CN" altLang="en-US" sz="1400" dirty="0"/>
              <a:t>的用户花在阅读、理解、总结科技原文文献所需的时间，将更多的时间投入到其他的工作中</a:t>
            </a:r>
            <a:endParaRPr lang="en-US" sz="1400" dirty="0"/>
          </a:p>
        </p:txBody>
      </p:sp>
      <p:sp>
        <p:nvSpPr>
          <p:cNvPr id="8" name="Footer Placeholder 25">
            <a:extLst>
              <a:ext uri="{FF2B5EF4-FFF2-40B4-BE49-F238E27FC236}">
                <a16:creationId xmlns:a16="http://schemas.microsoft.com/office/drawing/2014/main" id="{B5C78B13-6A57-438B-A246-66CA6E247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</a:t>
            </a:r>
            <a:r>
              <a:rPr lang="en-US" altLang="zh-CN" sz="800" dirty="0"/>
              <a:t>20</a:t>
            </a:r>
            <a:r>
              <a:rPr lang="en-US" sz="800" dirty="0"/>
              <a:t> American Chemical Society. All rights reserved.</a:t>
            </a:r>
          </a:p>
        </p:txBody>
      </p:sp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•"/>
              <a:defRPr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–"/>
              <a:defRPr sz="16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425563"/>
              </a:buClr>
              <a:buFont typeface="Arial" panose="020B0604020202020204" pitchFamily="34" charset="0"/>
              <a:buChar char="•"/>
              <a:defRPr sz="14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AC3F5C7D-C8AB-4F68-A204-25C4C07E85B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7040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</a:rPr>
              <a:t>内容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  <a:latin typeface="Times New Roman" panose="02020603050405020304" pitchFamily="18" charset="0"/>
              </a:rPr>
              <a:pPr/>
              <a:t>80</a:t>
            </a:fld>
            <a:endParaRPr lang="en-US" dirty="0">
              <a:solidFill>
                <a:srgbClr val="42556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6495" y="588982"/>
            <a:ext cx="6011693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</a:rPr>
              <a:t>主题文献相关信息的获取策略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</a:rPr>
              <a:t>物质相关信息的获取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/>
              <a:t>反应相关信息的获取</a:t>
            </a:r>
            <a:endParaRPr lang="en-US" b="1" dirty="0"/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反应的获取方法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反应结果分析及精炼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MethodsNow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的使用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逆合成反应路线的使用</a:t>
            </a:r>
            <a:endParaRPr lang="en-US" altLang="zh-CN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6B2998C4-8136-43AA-A858-180A8B4A5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398128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</a:rPr>
              <a:t>内容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  <a:latin typeface="Times New Roman" panose="02020603050405020304" pitchFamily="18" charset="0"/>
              </a:rPr>
              <a:pPr/>
              <a:t>81</a:t>
            </a:fld>
            <a:endParaRPr lang="en-US" dirty="0">
              <a:solidFill>
                <a:srgbClr val="42556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0152" y="1620828"/>
            <a:ext cx="6011693" cy="1558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200000"/>
              </a:lnSpc>
            </a:pPr>
            <a:r>
              <a:rPr lang="zh-CN" altLang="en-US" dirty="0"/>
              <a:t>        逆合成反应路线的使用</a:t>
            </a:r>
            <a:endParaRPr lang="en-US" altLang="zh-CN" dirty="0"/>
          </a:p>
          <a:p>
            <a:pPr marL="1714500" lvl="3" indent="-3429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1600" dirty="0"/>
              <a:t>已知化合物的实验的和预测的逆合成路线</a:t>
            </a:r>
            <a:endParaRPr lang="en-US" altLang="zh-CN" sz="1600" dirty="0"/>
          </a:p>
          <a:p>
            <a:pPr marL="1714500" lvl="3" indent="-3429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1600" dirty="0"/>
              <a:t>未知化合物的预测逆合成路线</a:t>
            </a:r>
            <a:endParaRPr lang="en-US" altLang="zh-CN" sz="1600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6B2998C4-8136-43AA-A858-180A8B4A5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882303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96CC-A3B0-4353-BBB2-DA898439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30" y="680748"/>
            <a:ext cx="8229600" cy="655529"/>
          </a:xfrm>
        </p:spPr>
        <p:txBody>
          <a:bodyPr/>
          <a:lstStyle/>
          <a:p>
            <a:r>
              <a:rPr lang="en-US" altLang="zh-CN" dirty="0">
                <a:solidFill>
                  <a:schemeClr val="tx2"/>
                </a:solidFill>
              </a:rPr>
              <a:t>1.</a:t>
            </a:r>
            <a:r>
              <a:rPr lang="zh-CN" altLang="en-US" dirty="0">
                <a:solidFill>
                  <a:schemeClr val="tx2"/>
                </a:solidFill>
              </a:rPr>
              <a:t>已知化合物的逆合成路线：反应检索时，在结构编辑器下方点击</a:t>
            </a:r>
            <a:r>
              <a:rPr lang="en-US" altLang="zh-CN" dirty="0">
                <a:solidFill>
                  <a:schemeClr val="tx2"/>
                </a:solidFill>
              </a:rPr>
              <a:t>Create Retrosynthesis Plan</a:t>
            </a:r>
            <a:r>
              <a:rPr lang="zh-CN" altLang="en-US" dirty="0">
                <a:solidFill>
                  <a:schemeClr val="tx2"/>
                </a:solidFill>
              </a:rPr>
              <a:t>获得实验路线，点击</a:t>
            </a:r>
            <a:r>
              <a:rPr lang="en-US" altLang="zh-CN" dirty="0">
                <a:solidFill>
                  <a:schemeClr val="tx2"/>
                </a:solidFill>
              </a:rPr>
              <a:t>Set Plan Options</a:t>
            </a:r>
            <a:r>
              <a:rPr lang="zh-CN" altLang="en-US" dirty="0">
                <a:solidFill>
                  <a:schemeClr val="tx2"/>
                </a:solidFill>
              </a:rPr>
              <a:t>获得预测路线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69873-EE29-4B87-9893-BE56A67A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82</a:t>
            </a:fld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8F126-A4F0-4820-AA83-7A0415800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33" y="1437509"/>
            <a:ext cx="8172797" cy="259759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0EB304-18E4-4D7D-82E4-5D1BB12C3D02}"/>
              </a:ext>
            </a:extLst>
          </p:cNvPr>
          <p:cNvSpPr/>
          <p:nvPr/>
        </p:nvSpPr>
        <p:spPr>
          <a:xfrm>
            <a:off x="6979640" y="3498209"/>
            <a:ext cx="1484852" cy="520118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6F6798C-E3EC-4CFF-B3BD-FF7E8FD7C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411510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96CC-A3B0-4353-BBB2-DA898439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88" y="177184"/>
            <a:ext cx="8229600" cy="655529"/>
          </a:xfrm>
        </p:spPr>
        <p:txBody>
          <a:bodyPr/>
          <a:lstStyle/>
          <a:p>
            <a:r>
              <a:rPr lang="zh-CN" altLang="en-US" dirty="0"/>
              <a:t>已知物质的逆合成实验路线结果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69873-EE29-4B87-9893-BE56A67A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83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73D53072-6664-4F6A-BAA5-244C68AD3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A7304B-35DA-4921-BCF2-C11AAFD3E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67" y="1026126"/>
            <a:ext cx="8275465" cy="33613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7039A5-6BC8-49AA-AB7B-C2BC7547639C}"/>
              </a:ext>
            </a:extLst>
          </p:cNvPr>
          <p:cNvSpPr txBox="1"/>
          <p:nvPr/>
        </p:nvSpPr>
        <p:spPr>
          <a:xfrm>
            <a:off x="2125561" y="1900089"/>
            <a:ext cx="1621172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已报道的逆合成路线</a:t>
            </a:r>
            <a:endParaRPr lang="en-US" altLang="zh-CN" sz="1200" dirty="0"/>
          </a:p>
          <a:p>
            <a:endParaRPr lang="en-US" altLang="zh-CN" sz="1200" dirty="0"/>
          </a:p>
          <a:p>
            <a:r>
              <a:rPr lang="zh-CN" altLang="en-US" sz="1200" dirty="0"/>
              <a:t>预测的逆合成路线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FBB27A-05EB-4117-BCDC-942E7EF91B2E}"/>
              </a:ext>
            </a:extLst>
          </p:cNvPr>
          <p:cNvSpPr txBox="1"/>
          <p:nvPr/>
        </p:nvSpPr>
        <p:spPr>
          <a:xfrm>
            <a:off x="1686187" y="3746356"/>
            <a:ext cx="2499919" cy="830997"/>
          </a:xfrm>
          <a:prstGeom prst="rect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/>
              <a:t>快速获取最优的逆合成路线；</a:t>
            </a:r>
            <a:endParaRPr lang="en-US" altLang="zh-CN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/>
              <a:t>可查看每步路线的详细条件；</a:t>
            </a:r>
            <a:endParaRPr lang="en-US" altLang="zh-CN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/>
              <a:t>可以自定义选择替代路线；</a:t>
            </a:r>
            <a:endParaRPr lang="en-US" altLang="zh-CN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/>
              <a:t>还可以获取预测逆合成路线。</a:t>
            </a:r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421626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96CC-A3B0-4353-BBB2-DA898439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88" y="328186"/>
            <a:ext cx="8229600" cy="655529"/>
          </a:xfrm>
        </p:spPr>
        <p:txBody>
          <a:bodyPr/>
          <a:lstStyle/>
          <a:p>
            <a:r>
              <a:rPr lang="zh-CN" altLang="en-US" dirty="0"/>
              <a:t>点击</a:t>
            </a:r>
            <a:r>
              <a:rPr lang="en-US" altLang="zh-CN" dirty="0"/>
              <a:t>Evidence</a:t>
            </a:r>
            <a:r>
              <a:rPr lang="zh-CN" altLang="en-US" dirty="0"/>
              <a:t>获取此最优路线的实验详情；点击</a:t>
            </a:r>
            <a:r>
              <a:rPr lang="en-US" altLang="zh-CN" dirty="0"/>
              <a:t>Alternative Steps</a:t>
            </a:r>
            <a:r>
              <a:rPr lang="zh-CN" altLang="en-US" dirty="0"/>
              <a:t>查看替换合成路线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69873-EE29-4B87-9893-BE56A67A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84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73D53072-6664-4F6A-BAA5-244C68AD3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0196A-11D2-4F73-A325-EE5280A9D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03" r="8624" b="11926"/>
          <a:stretch/>
        </p:blipFill>
        <p:spPr>
          <a:xfrm>
            <a:off x="394282" y="1040234"/>
            <a:ext cx="8355435" cy="34394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AE15F9-B844-433D-BE65-CB895092E64C}"/>
              </a:ext>
            </a:extLst>
          </p:cNvPr>
          <p:cNvSpPr/>
          <p:nvPr/>
        </p:nvSpPr>
        <p:spPr>
          <a:xfrm>
            <a:off x="494949" y="3129094"/>
            <a:ext cx="1526797" cy="65552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C92845-22D6-4FB8-81E7-94666A14B0A6}"/>
              </a:ext>
            </a:extLst>
          </p:cNvPr>
          <p:cNvSpPr/>
          <p:nvPr/>
        </p:nvSpPr>
        <p:spPr>
          <a:xfrm>
            <a:off x="4086833" y="2865999"/>
            <a:ext cx="1701571" cy="1236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43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96CC-A3B0-4353-BBB2-DA898439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882" y="479188"/>
            <a:ext cx="2407640" cy="655529"/>
          </a:xfrm>
        </p:spPr>
        <p:txBody>
          <a:bodyPr/>
          <a:lstStyle/>
          <a:p>
            <a:r>
              <a:rPr lang="zh-CN" altLang="en-US" dirty="0"/>
              <a:t>查看</a:t>
            </a:r>
            <a:r>
              <a:rPr lang="en-US" altLang="zh-CN" dirty="0"/>
              <a:t>Evidence</a:t>
            </a:r>
            <a:r>
              <a:rPr lang="zh-CN" altLang="en-US" dirty="0"/>
              <a:t>中</a:t>
            </a:r>
            <a:r>
              <a:rPr lang="en-US" altLang="zh-CN" dirty="0"/>
              <a:t>19</a:t>
            </a:r>
            <a:r>
              <a:rPr lang="zh-CN" altLang="en-US" dirty="0"/>
              <a:t>条实验详情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69873-EE29-4B87-9893-BE56A67A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85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73D53072-6664-4F6A-BAA5-244C68AD3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A6DED-6D06-448A-AEE3-62F897620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78" y="351674"/>
            <a:ext cx="5851144" cy="419516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85875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96CC-A3B0-4353-BBB2-DA898439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21" y="-58280"/>
            <a:ext cx="4191079" cy="655529"/>
          </a:xfrm>
        </p:spPr>
        <p:txBody>
          <a:bodyPr/>
          <a:lstStyle/>
          <a:p>
            <a:r>
              <a:rPr lang="zh-CN" altLang="en-US" dirty="0"/>
              <a:t>查看替代的逆合成路线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69873-EE29-4B87-9893-BE56A67A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86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73D53072-6664-4F6A-BAA5-244C68AD3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5D88F-D850-4A1A-824D-9ADC47D71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89" y="633252"/>
            <a:ext cx="7925879" cy="387699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A5C1C4-B46B-44BB-BEF7-86BB435F6DB2}"/>
              </a:ext>
            </a:extLst>
          </p:cNvPr>
          <p:cNvSpPr/>
          <p:nvPr/>
        </p:nvSpPr>
        <p:spPr>
          <a:xfrm>
            <a:off x="486561" y="3540154"/>
            <a:ext cx="1073791" cy="17616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3A89B2-71E3-4FCD-A2A4-09D7754C774C}"/>
              </a:ext>
            </a:extLst>
          </p:cNvPr>
          <p:cNvSpPr/>
          <p:nvPr/>
        </p:nvSpPr>
        <p:spPr>
          <a:xfrm>
            <a:off x="1770926" y="1063410"/>
            <a:ext cx="1601448" cy="9163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2A1D8C-695D-4D8D-B9A7-730451132104}"/>
              </a:ext>
            </a:extLst>
          </p:cNvPr>
          <p:cNvSpPr txBox="1"/>
          <p:nvPr/>
        </p:nvSpPr>
        <p:spPr>
          <a:xfrm flipH="1">
            <a:off x="1633970" y="2124599"/>
            <a:ext cx="1875360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选择查看已经报道的实验路线或预测的替代路线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97529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96CC-A3B0-4353-BBB2-DA898439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22" y="83449"/>
            <a:ext cx="8229600" cy="655529"/>
          </a:xfrm>
        </p:spPr>
        <p:txBody>
          <a:bodyPr/>
          <a:lstStyle/>
          <a:p>
            <a:r>
              <a:rPr lang="zh-CN" altLang="en-US" dirty="0"/>
              <a:t>查看已知物质的预测逆合成路线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69873-EE29-4B87-9893-BE56A67A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87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73D53072-6664-4F6A-BAA5-244C68AD3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A49B5A-6621-475E-B490-4398791B5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911" y="860358"/>
            <a:ext cx="6336848" cy="354757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97A3FA-560B-4D41-92F0-7C27E4662676}"/>
              </a:ext>
            </a:extLst>
          </p:cNvPr>
          <p:cNvSpPr/>
          <p:nvPr/>
        </p:nvSpPr>
        <p:spPr>
          <a:xfrm>
            <a:off x="1264640" y="1719743"/>
            <a:ext cx="1050723" cy="251670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2197AE-B199-4F57-A0F8-99144D86AC59}"/>
              </a:ext>
            </a:extLst>
          </p:cNvPr>
          <p:cNvSpPr/>
          <p:nvPr/>
        </p:nvSpPr>
        <p:spPr>
          <a:xfrm>
            <a:off x="2869035" y="2367632"/>
            <a:ext cx="780176" cy="342011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00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96CC-A3B0-4353-BBB2-DA898439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5624"/>
            <a:ext cx="8229600" cy="655529"/>
          </a:xfrm>
        </p:spPr>
        <p:txBody>
          <a:bodyPr/>
          <a:lstStyle/>
          <a:p>
            <a:r>
              <a:rPr lang="zh-CN" altLang="en-US" dirty="0"/>
              <a:t>获得自定义后的新路线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69873-EE29-4B87-9893-BE56A67A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88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33211263-9E38-4CC5-A7EE-CDC5B717A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CE24F-6DB9-4D8C-B47F-CB4574F17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37" y="891513"/>
            <a:ext cx="8128526" cy="336047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84058F8-8400-416F-8C9E-AE51AE032D19}"/>
              </a:ext>
            </a:extLst>
          </p:cNvPr>
          <p:cNvSpPr/>
          <p:nvPr/>
        </p:nvSpPr>
        <p:spPr>
          <a:xfrm>
            <a:off x="3489820" y="2817471"/>
            <a:ext cx="2481043" cy="101506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189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96CC-A3B0-4353-BBB2-DA898439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3200"/>
            <a:ext cx="8229600" cy="655529"/>
          </a:xfrm>
        </p:spPr>
        <p:txBody>
          <a:bodyPr/>
          <a:lstStyle/>
          <a:p>
            <a:r>
              <a:rPr lang="en-US" altLang="zh-CN" dirty="0">
                <a:solidFill>
                  <a:schemeClr val="tx2"/>
                </a:solidFill>
              </a:rPr>
              <a:t>2.</a:t>
            </a:r>
            <a:r>
              <a:rPr lang="zh-CN" altLang="en-US" dirty="0">
                <a:solidFill>
                  <a:schemeClr val="tx2"/>
                </a:solidFill>
              </a:rPr>
              <a:t>未知结构的逆合成反应路线设计：通过反应检索，绘制结构后点击</a:t>
            </a:r>
            <a:r>
              <a:rPr lang="en-US" altLang="zh-CN" dirty="0">
                <a:solidFill>
                  <a:schemeClr val="tx2"/>
                </a:solidFill>
              </a:rPr>
              <a:t>Set Plan Options</a:t>
            </a:r>
            <a:r>
              <a:rPr lang="zh-CN" altLang="en-US" dirty="0">
                <a:solidFill>
                  <a:schemeClr val="tx2"/>
                </a:solidFill>
              </a:rPr>
              <a:t>来进行参数设置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69873-EE29-4B87-9893-BE56A67A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89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6F6798C-E3EC-4CFF-B3BD-FF7E8FD7C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64D2D-4849-4045-A240-7ACA9C19D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14" y="1198729"/>
            <a:ext cx="8011486" cy="321033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1518E1-2A1F-404B-B989-C89E9E30A871}"/>
              </a:ext>
            </a:extLst>
          </p:cNvPr>
          <p:cNvSpPr/>
          <p:nvPr/>
        </p:nvSpPr>
        <p:spPr>
          <a:xfrm>
            <a:off x="6979640" y="4152551"/>
            <a:ext cx="1518408" cy="248127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74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7412"/>
            <a:ext cx="8229600" cy="655529"/>
          </a:xfrm>
        </p:spPr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</a:rPr>
              <a:t>SciFinder</a:t>
            </a:r>
            <a:r>
              <a:rPr lang="en-US" altLang="zh-CN" dirty="0">
                <a:latin typeface="Times New Roman" panose="02020603050405020304" pitchFamily="18" charset="0"/>
              </a:rPr>
              <a:t>-n</a:t>
            </a:r>
            <a:r>
              <a:rPr lang="zh-CN" altLang="en-US" dirty="0">
                <a:latin typeface="Times New Roman" panose="02020603050405020304" pitchFamily="18" charset="0"/>
              </a:rPr>
              <a:t>中数据库的内容覆盖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0E04479-72A1-426A-804A-2CC049AC2BC4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55691" y="4794843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010150" y="1145823"/>
            <a:ext cx="1855788" cy="1600200"/>
            <a:chOff x="6041235" y="1219993"/>
            <a:chExt cx="2320590" cy="2000509"/>
          </a:xfrm>
        </p:grpSpPr>
        <p:sp>
          <p:nvSpPr>
            <p:cNvPr id="10" name="Hexagon 9"/>
            <p:cNvSpPr/>
            <p:nvPr/>
          </p:nvSpPr>
          <p:spPr>
            <a:xfrm>
              <a:off x="6041235" y="1219993"/>
              <a:ext cx="2320590" cy="2000509"/>
            </a:xfrm>
            <a:prstGeom prst="hexagon">
              <a:avLst/>
            </a:prstGeom>
            <a:gradFill flip="none" rotWithShape="1">
              <a:gsLst>
                <a:gs pos="100000">
                  <a:srgbClr val="6CAEDF"/>
                </a:gs>
                <a:gs pos="25000">
                  <a:srgbClr val="4172AD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985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TextBox 7"/>
            <p:cNvSpPr txBox="1">
              <a:spLocks noChangeArrowheads="1"/>
            </p:cNvSpPr>
            <p:nvPr/>
          </p:nvSpPr>
          <p:spPr bwMode="auto">
            <a:xfrm>
              <a:off x="6208957" y="1434333"/>
              <a:ext cx="2067726" cy="1539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•"/>
                <a:defRPr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–"/>
                <a:defRPr sz="1600"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•"/>
                <a:defRPr sz="1400"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dirty="0">
                  <a:solidFill>
                    <a:srgbClr val="FFFF00"/>
                  </a:solidFill>
                  <a:latin typeface="Calibri" panose="020F0502020204030204" pitchFamily="34" charset="0"/>
                </a:rPr>
                <a:t>CHEMLIST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&gt;3</a:t>
              </a:r>
              <a:r>
                <a:rPr lang="en-US" altLang="zh-CN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9.4</a:t>
              </a: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万个化学管制品目录</a:t>
              </a:r>
              <a:endParaRPr lang="en-US" altLang="zh-CN" sz="12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15</a:t>
              </a: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个国际和国家目录，包括</a:t>
              </a:r>
              <a:r>
                <a:rPr lang="en-US" altLang="zh-CN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TSCA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 dirty="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rPr>
                <a:t>1980</a:t>
              </a: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rPr>
                <a:t>年至今的数据</a:t>
              </a:r>
              <a:endParaRPr lang="en-US" altLang="en-US" sz="1200" b="1" dirty="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014913" y="2760311"/>
            <a:ext cx="1855787" cy="1600200"/>
            <a:chOff x="6017075" y="3295381"/>
            <a:chExt cx="2320590" cy="2000509"/>
          </a:xfrm>
        </p:grpSpPr>
        <p:sp>
          <p:nvSpPr>
            <p:cNvPr id="13" name="Hexagon 12"/>
            <p:cNvSpPr/>
            <p:nvPr/>
          </p:nvSpPr>
          <p:spPr>
            <a:xfrm>
              <a:off x="6017075" y="3295381"/>
              <a:ext cx="2320590" cy="2000509"/>
            </a:xfrm>
            <a:prstGeom prst="hexagon">
              <a:avLst/>
            </a:prstGeom>
            <a:gradFill flip="none" rotWithShape="1">
              <a:gsLst>
                <a:gs pos="100000">
                  <a:srgbClr val="6CAEDF"/>
                </a:gs>
                <a:gs pos="25000">
                  <a:srgbClr val="4172AD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985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6202572" y="3553859"/>
              <a:ext cx="1980341" cy="140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•"/>
                <a:defRPr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–"/>
                <a:defRPr sz="1600"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•"/>
                <a:defRPr sz="1400"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en-US" altLang="en-US" sz="1400" b="1" dirty="0">
                  <a:solidFill>
                    <a:srgbClr val="FFFF00"/>
                  </a:solidFill>
                  <a:latin typeface="Calibri" panose="020F0502020204030204" pitchFamily="34" charset="0"/>
                </a:rPr>
                <a:t>CHEMCATS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全球化学品供应商及化学品信息。</a:t>
              </a:r>
              <a:endParaRPr lang="en-US" altLang="zh-CN" sz="12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数百万商用化学品</a:t>
              </a:r>
              <a:endParaRPr lang="en-US" altLang="zh-CN" sz="12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rPr>
                <a:t>数百</a:t>
              </a: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万独特的物质</a:t>
              </a:r>
              <a:endParaRPr lang="en-US" altLang="en-US" sz="1200" b="1" dirty="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69913" y="1953861"/>
            <a:ext cx="1912937" cy="1882775"/>
            <a:chOff x="632970" y="2560066"/>
            <a:chExt cx="2391652" cy="2352699"/>
          </a:xfrm>
        </p:grpSpPr>
        <p:grpSp>
          <p:nvGrpSpPr>
            <p:cNvPr id="16" name="Group 12"/>
            <p:cNvGrpSpPr>
              <a:grpSpLocks/>
            </p:cNvGrpSpPr>
            <p:nvPr/>
          </p:nvGrpSpPr>
          <p:grpSpPr bwMode="auto">
            <a:xfrm>
              <a:off x="632970" y="2560066"/>
              <a:ext cx="2391652" cy="2000509"/>
              <a:chOff x="2208938" y="3295381"/>
              <a:chExt cx="2391652" cy="2000509"/>
            </a:xfrm>
          </p:grpSpPr>
          <p:sp>
            <p:nvSpPr>
              <p:cNvPr id="18" name="Hexagon 17"/>
              <p:cNvSpPr/>
              <p:nvPr/>
            </p:nvSpPr>
            <p:spPr>
              <a:xfrm>
                <a:off x="2253859" y="3295381"/>
                <a:ext cx="2320590" cy="2000509"/>
              </a:xfrm>
              <a:prstGeom prst="hexagon">
                <a:avLst/>
              </a:prstGeom>
              <a:gradFill flip="none" rotWithShape="1">
                <a:gsLst>
                  <a:gs pos="100000">
                    <a:srgbClr val="6CAEDF"/>
                  </a:gs>
                  <a:gs pos="25000">
                    <a:srgbClr val="4172AD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6985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208938" y="3598890"/>
                <a:ext cx="2391652" cy="153837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400" b="1" spc="-20" dirty="0">
                    <a:solidFill>
                      <a:srgbClr val="FFFF00"/>
                    </a:solidFill>
                  </a:rPr>
                  <a:t>CAS REGISTRY</a:t>
                </a:r>
              </a:p>
              <a:p>
                <a:pPr algn="ctr">
                  <a:defRPr/>
                </a:pPr>
                <a:r>
                  <a:rPr lang="en-US" sz="1200" b="1" dirty="0"/>
                  <a:t>&gt;1.</a:t>
                </a:r>
                <a:r>
                  <a:rPr lang="en-US" altLang="zh-CN" sz="1200" b="1" dirty="0"/>
                  <a:t>63</a:t>
                </a:r>
                <a:r>
                  <a:rPr lang="zh-CN" altLang="en-US" sz="1200" b="1" dirty="0"/>
                  <a:t>亿个独特物质</a:t>
                </a:r>
                <a:endParaRPr lang="en-US" altLang="zh-CN" sz="1200" b="1" dirty="0"/>
              </a:p>
              <a:p>
                <a:pPr algn="ctr">
                  <a:defRPr/>
                </a:pPr>
                <a:r>
                  <a:rPr lang="en-US" sz="1200" b="1" dirty="0"/>
                  <a:t>&gt;6</a:t>
                </a:r>
                <a:r>
                  <a:rPr lang="en-US" altLang="zh-CN" sz="1200" b="1" dirty="0"/>
                  <a:t>8</a:t>
                </a:r>
                <a:r>
                  <a:rPr lang="en-US" sz="1200" b="1" dirty="0"/>
                  <a:t>00</a:t>
                </a:r>
                <a:r>
                  <a:rPr lang="zh-CN" altLang="en-US" sz="1200" b="1" dirty="0"/>
                  <a:t>万个基因序列</a:t>
                </a:r>
                <a:endParaRPr lang="en-US" altLang="zh-CN" sz="1200" b="1" dirty="0"/>
              </a:p>
              <a:p>
                <a:pPr algn="ctr">
                  <a:defRPr/>
                </a:pPr>
                <a:r>
                  <a:rPr lang="en-US" sz="1200" b="1" dirty="0"/>
                  <a:t>&gt;7</a:t>
                </a:r>
                <a:r>
                  <a:rPr lang="en-US" altLang="zh-CN" sz="1200" b="1" dirty="0"/>
                  <a:t>6</a:t>
                </a:r>
                <a:r>
                  <a:rPr lang="zh-CN" altLang="en-US" sz="1200" b="1" dirty="0"/>
                  <a:t>亿条物质属性值</a:t>
                </a:r>
                <a:r>
                  <a:rPr lang="en-US" altLang="zh-CN" sz="1200" b="1" dirty="0"/>
                  <a:t>,</a:t>
                </a:r>
                <a:r>
                  <a:rPr lang="zh-CN" altLang="en-US" sz="1200" b="1" dirty="0"/>
                  <a:t>数据表和谱图</a:t>
                </a:r>
                <a:endParaRPr lang="en-US" altLang="zh-CN" sz="1200" b="1" dirty="0"/>
              </a:p>
              <a:p>
                <a:pPr algn="ctr">
                  <a:defRPr/>
                </a:pPr>
                <a:r>
                  <a:rPr lang="zh-CN" altLang="en-US" sz="1200" b="1" dirty="0"/>
                  <a:t>回溯到</a:t>
                </a:r>
                <a:r>
                  <a:rPr lang="en-US" altLang="zh-CN" sz="1200" b="1" dirty="0"/>
                  <a:t>1802</a:t>
                </a:r>
                <a:r>
                  <a:rPr lang="zh-CN" altLang="en-US" sz="1200" b="1" dirty="0"/>
                  <a:t>年</a:t>
                </a:r>
                <a:endParaRPr lang="en-US" sz="1200" b="1" dirty="0"/>
              </a:p>
            </p:txBody>
          </p:sp>
        </p:grpSp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1088827" y="4528044"/>
              <a:ext cx="1479938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•"/>
                <a:defRPr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–"/>
                <a:defRPr sz="1600"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•"/>
                <a:defRPr sz="1400"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lvl="2" algn="ctr">
                <a:spcBef>
                  <a:spcPct val="0"/>
                </a:spcBef>
                <a:spcAft>
                  <a:spcPts val="1200"/>
                </a:spcAft>
                <a:buClrTx/>
                <a:buFontTx/>
                <a:buNone/>
              </a:pPr>
              <a:endParaRPr lang="en-US" altLang="en-US" b="1">
                <a:solidFill>
                  <a:srgbClr val="5BA4DB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" name="Group 16"/>
          <p:cNvGrpSpPr>
            <a:grpSpLocks/>
          </p:cNvGrpSpPr>
          <p:nvPr/>
        </p:nvGrpSpPr>
        <p:grpSpPr bwMode="auto">
          <a:xfrm>
            <a:off x="2071688" y="2763486"/>
            <a:ext cx="1855787" cy="1600200"/>
            <a:chOff x="2253859" y="3295381"/>
            <a:chExt cx="2320590" cy="2000509"/>
          </a:xfrm>
        </p:grpSpPr>
        <p:sp>
          <p:nvSpPr>
            <p:cNvPr id="21" name="Hexagon 20"/>
            <p:cNvSpPr/>
            <p:nvPr/>
          </p:nvSpPr>
          <p:spPr>
            <a:xfrm>
              <a:off x="2253859" y="3295381"/>
              <a:ext cx="2320590" cy="2000509"/>
            </a:xfrm>
            <a:prstGeom prst="hexagon">
              <a:avLst/>
            </a:prstGeom>
            <a:gradFill flip="none" rotWithShape="1">
              <a:gsLst>
                <a:gs pos="100000">
                  <a:srgbClr val="6CAEDF"/>
                </a:gs>
                <a:gs pos="25000">
                  <a:srgbClr val="4172AD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985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TextBox 18"/>
            <p:cNvSpPr txBox="1">
              <a:spLocks noChangeArrowheads="1"/>
            </p:cNvSpPr>
            <p:nvPr/>
          </p:nvSpPr>
          <p:spPr bwMode="auto">
            <a:xfrm>
              <a:off x="2338220" y="3441632"/>
              <a:ext cx="2123146" cy="1769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•"/>
                <a:defRPr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–"/>
                <a:defRPr sz="1600"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•"/>
                <a:defRPr sz="1400"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dirty="0">
                  <a:solidFill>
                    <a:srgbClr val="FFFF00"/>
                  </a:solidFill>
                  <a:latin typeface="Calibri" panose="020F0502020204030204" pitchFamily="34" charset="0"/>
                </a:rPr>
                <a:t>CASREACT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&gt;</a:t>
              </a:r>
              <a:r>
                <a:rPr lang="en-US" altLang="zh-CN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1.27</a:t>
              </a: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亿条反应信息</a:t>
              </a:r>
              <a:endParaRPr lang="en-US" altLang="zh-CN" sz="12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&gt;9000</a:t>
              </a: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万条单步多步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反应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&gt;1420</a:t>
              </a: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万条合成制备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信息</a:t>
              </a:r>
              <a:endParaRPr lang="en-US" altLang="zh-CN" sz="12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回溯到</a:t>
              </a:r>
              <a:r>
                <a:rPr lang="en-US" altLang="zh-CN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1840</a:t>
              </a: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年</a:t>
              </a: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3540125" y="1963386"/>
            <a:ext cx="1857375" cy="1878012"/>
            <a:chOff x="4460125" y="2549246"/>
            <a:chExt cx="2320590" cy="2347709"/>
          </a:xfrm>
        </p:grpSpPr>
        <p:grpSp>
          <p:nvGrpSpPr>
            <p:cNvPr id="24" name="Group 20"/>
            <p:cNvGrpSpPr>
              <a:grpSpLocks/>
            </p:cNvGrpSpPr>
            <p:nvPr/>
          </p:nvGrpSpPr>
          <p:grpSpPr bwMode="auto">
            <a:xfrm>
              <a:off x="4460125" y="2549246"/>
              <a:ext cx="2320590" cy="2000509"/>
              <a:chOff x="4141016" y="2251166"/>
              <a:chExt cx="2320590" cy="2000509"/>
            </a:xfrm>
          </p:grpSpPr>
          <p:sp>
            <p:nvSpPr>
              <p:cNvPr id="26" name="Hexagon 25"/>
              <p:cNvSpPr/>
              <p:nvPr/>
            </p:nvSpPr>
            <p:spPr>
              <a:xfrm>
                <a:off x="4141016" y="2251166"/>
                <a:ext cx="2320590" cy="2000509"/>
              </a:xfrm>
              <a:prstGeom prst="hexagon">
                <a:avLst/>
              </a:prstGeom>
              <a:gradFill flip="none" rotWithShape="1">
                <a:gsLst>
                  <a:gs pos="100000">
                    <a:srgbClr val="6CAEDF"/>
                  </a:gs>
                  <a:gs pos="25000">
                    <a:srgbClr val="4172AD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6985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232253" y="2677841"/>
                <a:ext cx="2086548" cy="136587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400" b="1" spc="-20" dirty="0">
                    <a:solidFill>
                      <a:srgbClr val="FFFF00"/>
                    </a:solidFill>
                  </a:rPr>
                  <a:t>MARPAT</a:t>
                </a:r>
              </a:p>
              <a:p>
                <a:pPr algn="ctr">
                  <a:defRPr/>
                </a:pPr>
                <a:r>
                  <a:rPr lang="en-US" sz="1200" b="1" dirty="0"/>
                  <a:t>&gt;1</a:t>
                </a:r>
                <a:r>
                  <a:rPr lang="en-US" altLang="zh-CN" sz="1200" b="1" dirty="0"/>
                  <a:t>20</a:t>
                </a:r>
                <a:r>
                  <a:rPr lang="zh-CN" altLang="en-US" sz="1200" b="1" dirty="0"/>
                  <a:t>万代表有机或者金属有机马库什结构</a:t>
                </a:r>
                <a:endParaRPr lang="en-US" altLang="zh-CN" sz="1200" b="1" dirty="0"/>
              </a:p>
              <a:p>
                <a:pPr algn="ctr">
                  <a:defRPr/>
                </a:pPr>
                <a:r>
                  <a:rPr lang="zh-CN" altLang="en-US" sz="1200" b="1" spc="-20" dirty="0"/>
                  <a:t>回溯到</a:t>
                </a:r>
                <a:r>
                  <a:rPr lang="en-US" altLang="zh-CN" sz="1200" b="1" spc="-20" dirty="0"/>
                  <a:t>1961</a:t>
                </a:r>
                <a:r>
                  <a:rPr lang="zh-CN" altLang="en-US" sz="1200" b="1" spc="-20" dirty="0"/>
                  <a:t>年</a:t>
                </a:r>
                <a:endParaRPr lang="en-US" sz="1200" b="1" spc="-20" dirty="0"/>
              </a:p>
              <a:p>
                <a:pPr algn="ctr">
                  <a:defRPr/>
                </a:pPr>
                <a:endParaRPr lang="en-US" sz="15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TextBox 21"/>
            <p:cNvSpPr txBox="1">
              <a:spLocks noChangeArrowheads="1"/>
            </p:cNvSpPr>
            <p:nvPr/>
          </p:nvSpPr>
          <p:spPr bwMode="auto">
            <a:xfrm>
              <a:off x="4748648" y="4512234"/>
              <a:ext cx="176645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•"/>
                <a:defRPr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–"/>
                <a:defRPr sz="1600"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•"/>
                <a:defRPr sz="1400"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en-US" sz="1400">
                <a:solidFill>
                  <a:srgbClr val="5BA4DB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066925" y="1155348"/>
            <a:ext cx="1857375" cy="1882775"/>
            <a:chOff x="677891" y="2560066"/>
            <a:chExt cx="2320590" cy="2352699"/>
          </a:xfrm>
        </p:grpSpPr>
        <p:grpSp>
          <p:nvGrpSpPr>
            <p:cNvPr id="29" name="Group 25"/>
            <p:cNvGrpSpPr>
              <a:grpSpLocks/>
            </p:cNvGrpSpPr>
            <p:nvPr/>
          </p:nvGrpSpPr>
          <p:grpSpPr bwMode="auto">
            <a:xfrm>
              <a:off x="677891" y="2560066"/>
              <a:ext cx="2320590" cy="2000509"/>
              <a:chOff x="2253859" y="3295381"/>
              <a:chExt cx="2320590" cy="2000509"/>
            </a:xfrm>
          </p:grpSpPr>
          <p:sp>
            <p:nvSpPr>
              <p:cNvPr id="31" name="Hexagon 30"/>
              <p:cNvSpPr/>
              <p:nvPr/>
            </p:nvSpPr>
            <p:spPr>
              <a:xfrm>
                <a:off x="2253859" y="3295381"/>
                <a:ext cx="2320590" cy="2000509"/>
              </a:xfrm>
              <a:prstGeom prst="hexagon">
                <a:avLst/>
              </a:prstGeom>
              <a:gradFill flip="none" rotWithShape="1">
                <a:gsLst>
                  <a:gs pos="100000">
                    <a:srgbClr val="6CAEDF"/>
                  </a:gs>
                  <a:gs pos="25000">
                    <a:srgbClr val="4172AD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6985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2" name="TextBox 28"/>
              <p:cNvSpPr txBox="1">
                <a:spLocks noChangeArrowheads="1"/>
              </p:cNvSpPr>
              <p:nvPr/>
            </p:nvSpPr>
            <p:spPr bwMode="auto">
              <a:xfrm>
                <a:off x="2368847" y="3420429"/>
                <a:ext cx="2204008" cy="1769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425563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42556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425563"/>
                  </a:buClr>
                  <a:buFont typeface="Arial" panose="020B0604020202020204" pitchFamily="34" charset="0"/>
                  <a:buChar char="–"/>
                  <a:defRPr sz="1600">
                    <a:solidFill>
                      <a:srgbClr val="42556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425563"/>
                  </a:buClr>
                  <a:buFont typeface="Arial" panose="020B0604020202020204" pitchFamily="34" charset="0"/>
                  <a:buChar char="•"/>
                  <a:defRPr sz="1400">
                    <a:solidFill>
                      <a:srgbClr val="42556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 b="1" dirty="0" err="1">
                    <a:solidFill>
                      <a:srgbClr val="FFFF00"/>
                    </a:solidFill>
                    <a:latin typeface="Calibri" panose="020F0502020204030204" pitchFamily="34" charset="0"/>
                  </a:rPr>
                  <a:t>CAplus</a:t>
                </a:r>
                <a:endParaRPr lang="en-US" altLang="en-US" sz="1400" b="1" dirty="0">
                  <a:solidFill>
                    <a:srgbClr val="FFFF00"/>
                  </a:solidFill>
                  <a:latin typeface="Calibri" panose="020F0502020204030204" pitchFamily="34" charset="0"/>
                </a:endParaRP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200" b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&gt;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52</a:t>
                </a:r>
                <a:r>
                  <a:rPr lang="en-US" altLang="en-US" sz="1200" b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00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万篇专利，期刊，论文，图书，报告等</a:t>
                </a:r>
                <a:endParaRPr lang="en-US" altLang="zh-CN" sz="1200" b="1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zh-CN" altLang="en-US" sz="1200" b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数千篇学术期刊，</a:t>
                </a:r>
                <a:endParaRPr lang="en-US" altLang="zh-CN" sz="1200" b="1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200" b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63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家专利授权机构的</a:t>
                </a:r>
                <a:endParaRPr lang="en-US" altLang="zh-CN" sz="1200" b="1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zh-CN" altLang="en-US" sz="1200" b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专利</a:t>
                </a:r>
                <a:endParaRPr lang="en-US" altLang="zh-CN" sz="1200" b="1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zh-CN" altLang="en-US" sz="1200" b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回溯到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19</a:t>
                </a:r>
                <a:r>
                  <a:rPr lang="zh-CN" altLang="en-US" sz="1200" b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世纪早期</a:t>
                </a:r>
                <a:endParaRPr lang="en-US" altLang="zh-CN" sz="1200" b="1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0" name="TextBox 26"/>
            <p:cNvSpPr txBox="1">
              <a:spLocks noChangeArrowheads="1"/>
            </p:cNvSpPr>
            <p:nvPr/>
          </p:nvSpPr>
          <p:spPr bwMode="auto">
            <a:xfrm>
              <a:off x="1088827" y="4528044"/>
              <a:ext cx="1479938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•"/>
                <a:defRPr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–"/>
                <a:defRPr sz="1600"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•"/>
                <a:defRPr sz="1400"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lvl="2" algn="ctr">
                <a:spcBef>
                  <a:spcPct val="0"/>
                </a:spcBef>
                <a:spcAft>
                  <a:spcPts val="1200"/>
                </a:spcAft>
                <a:buClrTx/>
                <a:buFontTx/>
                <a:buNone/>
              </a:pPr>
              <a:endParaRPr lang="en-US" altLang="en-US" b="1">
                <a:solidFill>
                  <a:srgbClr val="5BA4DB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6480175" y="1949098"/>
            <a:ext cx="1855788" cy="1601788"/>
            <a:chOff x="6017075" y="3295381"/>
            <a:chExt cx="2320590" cy="2000509"/>
          </a:xfrm>
        </p:grpSpPr>
        <p:sp>
          <p:nvSpPr>
            <p:cNvPr id="34" name="Hexagon 33"/>
            <p:cNvSpPr/>
            <p:nvPr/>
          </p:nvSpPr>
          <p:spPr>
            <a:xfrm>
              <a:off x="6017075" y="3295381"/>
              <a:ext cx="2320590" cy="2000509"/>
            </a:xfrm>
            <a:prstGeom prst="hexagon">
              <a:avLst/>
            </a:prstGeom>
            <a:gradFill flip="none" rotWithShape="1">
              <a:gsLst>
                <a:gs pos="100000">
                  <a:srgbClr val="6CAEDF"/>
                </a:gs>
                <a:gs pos="25000">
                  <a:srgbClr val="4172AD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985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" name="TextBox 31"/>
            <p:cNvSpPr txBox="1">
              <a:spLocks noChangeArrowheads="1"/>
            </p:cNvSpPr>
            <p:nvPr/>
          </p:nvSpPr>
          <p:spPr bwMode="auto">
            <a:xfrm>
              <a:off x="6187794" y="3489336"/>
              <a:ext cx="1979150" cy="130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•"/>
                <a:defRPr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–"/>
                <a:defRPr sz="1600"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425563"/>
                </a:buClr>
                <a:buFont typeface="Arial" panose="020B0604020202020204" pitchFamily="34" charset="0"/>
                <a:buChar char="•"/>
                <a:defRPr sz="1400">
                  <a:solidFill>
                    <a:srgbClr val="42556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dirty="0">
                  <a:solidFill>
                    <a:srgbClr val="FFFF00"/>
                  </a:solidFill>
                  <a:latin typeface="Calibri" panose="020F0502020204030204" pitchFamily="34" charset="0"/>
                </a:rPr>
                <a:t>Medline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&gt;2500</a:t>
              </a: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万篇生物学，生物医学文文献，</a:t>
              </a:r>
              <a:endParaRPr lang="en-US" altLang="zh-CN" sz="12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&gt;5600</a:t>
              </a: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种刊物，</a:t>
              </a:r>
              <a:endParaRPr lang="en-US" altLang="zh-CN" sz="12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回溯至</a:t>
              </a:r>
              <a:r>
                <a:rPr lang="en-US" altLang="zh-CN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1946</a:t>
              </a:r>
              <a:r>
                <a:rPr lang="zh-CN" altLang="en-US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年</a:t>
              </a:r>
              <a:endParaRPr lang="en-US" altLang="en-US" sz="12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0701" y="4326167"/>
            <a:ext cx="3142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备注：数据截至</a:t>
            </a:r>
            <a:r>
              <a:rPr lang="en-US" altLang="zh-CN" sz="1200" dirty="0"/>
              <a:t>2020.7</a:t>
            </a:r>
          </a:p>
          <a:p>
            <a:r>
              <a:rPr lang="zh-CN" altLang="en-US" sz="1200" dirty="0"/>
              <a:t>来源：</a:t>
            </a:r>
            <a:r>
              <a:rPr lang="en-US" sz="1200" dirty="0"/>
              <a:t>https://www.cas.org/about/cas-content</a:t>
            </a:r>
          </a:p>
        </p:txBody>
      </p:sp>
    </p:spTree>
    <p:extLst>
      <p:ext uri="{BB962C8B-B14F-4D97-AF65-F5344CB8AC3E}">
        <p14:creationId xmlns:p14="http://schemas.microsoft.com/office/powerpoint/2010/main" val="84759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96CC-A3B0-4353-BBB2-DA898439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762"/>
            <a:ext cx="8229600" cy="655529"/>
          </a:xfrm>
        </p:spPr>
        <p:txBody>
          <a:bodyPr/>
          <a:lstStyle/>
          <a:p>
            <a:r>
              <a:rPr lang="zh-CN" altLang="en-US" dirty="0"/>
              <a:t>在进行预测的反应路线设计时，可对合成深度、反应规则的常见性、以及结构中键的保护或断裂进行设置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69873-EE29-4B87-9893-BE56A67A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90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87D59DD-AECA-400E-8AAC-2B8C352E9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1D241-6916-466C-9F72-5F129CF0F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666" y="1113777"/>
            <a:ext cx="7170667" cy="3329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7691335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96CC-A3B0-4353-BBB2-DA898439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76" y="438152"/>
            <a:ext cx="8057627" cy="655529"/>
          </a:xfrm>
        </p:spPr>
        <p:txBody>
          <a:bodyPr/>
          <a:lstStyle/>
          <a:p>
            <a:r>
              <a:rPr lang="zh-CN" altLang="en-US" dirty="0"/>
              <a:t>在预测路线中，通过</a:t>
            </a:r>
            <a:r>
              <a:rPr lang="en-US" altLang="zh-CN" dirty="0"/>
              <a:t>Scoring</a:t>
            </a:r>
            <a:r>
              <a:rPr lang="zh-CN" altLang="en-US" dirty="0"/>
              <a:t>可查看预测路线考量的几个重要因素，也可根据需要进行重新调整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69873-EE29-4B87-9893-BE56A67A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91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6EBF5B41-36E1-4374-A044-2DC826EFA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0C44B5-06E5-4523-8B7B-52D0F887D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45" y="1324450"/>
            <a:ext cx="8295110" cy="314688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625880C-BD4C-4585-A6C8-3CDEB39C39AD}"/>
              </a:ext>
            </a:extLst>
          </p:cNvPr>
          <p:cNvSpPr/>
          <p:nvPr/>
        </p:nvSpPr>
        <p:spPr>
          <a:xfrm>
            <a:off x="1300292" y="1560352"/>
            <a:ext cx="578841" cy="27683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8D8D5-999E-4568-A3BE-B9947494F4AC}"/>
              </a:ext>
            </a:extLst>
          </p:cNvPr>
          <p:cNvSpPr txBox="1"/>
          <p:nvPr/>
        </p:nvSpPr>
        <p:spPr>
          <a:xfrm>
            <a:off x="2053204" y="3455669"/>
            <a:ext cx="237408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/>
              <a:t>起始物相对于产物的复杂性；</a:t>
            </a:r>
            <a:endParaRPr lang="en-US" altLang="zh-CN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/>
              <a:t>合成前体的数量；</a:t>
            </a:r>
            <a:endParaRPr lang="en-US" altLang="zh-CN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/>
              <a:t>预测路线的支持反应数据；</a:t>
            </a:r>
            <a:endParaRPr lang="en-US" altLang="zh-CN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/>
              <a:t>产率；</a:t>
            </a:r>
            <a:endParaRPr lang="en-US" altLang="zh-CN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/>
              <a:t>原子经济性。</a:t>
            </a:r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8196162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</a:rPr>
              <a:t>内容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  <a:latin typeface="Times New Roman" panose="02020603050405020304" pitchFamily="18" charset="0"/>
              </a:rPr>
              <a:pPr/>
              <a:t>92</a:t>
            </a:fld>
            <a:endParaRPr lang="en-US" dirty="0">
              <a:solidFill>
                <a:srgbClr val="42556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1721" y="689506"/>
            <a:ext cx="3484797" cy="430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</a:rPr>
              <a:t>主题文献相关信息的获取策略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</a:rPr>
              <a:t>物质相关信息的获取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</a:rPr>
              <a:t>反应相关信息的获取</a:t>
            </a:r>
            <a:endParaRPr lang="en-US" altLang="zh-CN" b="1" dirty="0">
              <a:solidFill>
                <a:schemeClr val="bg1">
                  <a:lumMod val="65000"/>
                </a:schemeClr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/>
              <a:t>检索信息的管理</a:t>
            </a:r>
            <a:endParaRPr lang="en-US" b="1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保存检索结果</a:t>
            </a:r>
            <a:endParaRPr lang="en-US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设置提醒检索结果</a:t>
            </a:r>
            <a:endParaRPr lang="en-US" altLang="zh-CN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合并保存的检索结果</a:t>
            </a:r>
            <a:endParaRPr lang="en-US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历史检索记录</a:t>
            </a:r>
            <a:endParaRPr lang="en-US" b="1" dirty="0"/>
          </a:p>
          <a:p>
            <a:pPr lvl="2">
              <a:lnSpc>
                <a:spcPct val="200000"/>
              </a:lnSpc>
            </a:pPr>
            <a:endParaRPr lang="en-US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84F1C71F-BC1A-4461-9F38-196E57C4D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564130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24625" y="4767263"/>
            <a:ext cx="2133600" cy="273844"/>
          </a:xfrm>
        </p:spPr>
        <p:txBody>
          <a:bodyPr/>
          <a:lstStyle/>
          <a:p>
            <a:fld id="{D0E04479-72A1-426A-804A-2CC049AC2BC4}" type="slidenum">
              <a:rPr lang="en-US" smtClean="0"/>
              <a:t>93</a:t>
            </a:fld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27116" y="4815391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0928" y="29540"/>
            <a:ext cx="8229600" cy="655529"/>
          </a:xfrm>
        </p:spPr>
        <p:txBody>
          <a:bodyPr/>
          <a:lstStyle/>
          <a:p>
            <a:r>
              <a:rPr lang="zh-CN" altLang="en-US" sz="2000" dirty="0"/>
              <a:t>下载、分享、保存及设置提醒功能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A8EA96-B04C-45A7-876C-92FFF73E1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59" y="807752"/>
            <a:ext cx="6825521" cy="35279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7624F4-A13B-439E-A27A-9B88E92EB84B}"/>
              </a:ext>
            </a:extLst>
          </p:cNvPr>
          <p:cNvSpPr/>
          <p:nvPr/>
        </p:nvSpPr>
        <p:spPr>
          <a:xfrm>
            <a:off x="6659286" y="2441076"/>
            <a:ext cx="626740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zh-CN" altLang="en-US" sz="1600" dirty="0"/>
              <a:t>下载</a:t>
            </a:r>
            <a:endParaRPr lang="en-US" altLang="zh-CN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8D0E5E-51E6-4F3E-B2CF-15A9376AAE9B}"/>
              </a:ext>
            </a:extLst>
          </p:cNvPr>
          <p:cNvSpPr/>
          <p:nvPr/>
        </p:nvSpPr>
        <p:spPr>
          <a:xfrm>
            <a:off x="6368338" y="1773923"/>
            <a:ext cx="194399" cy="31027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3EB283-CF5D-4131-AC11-783624A9EC4D}"/>
              </a:ext>
            </a:extLst>
          </p:cNvPr>
          <p:cNvSpPr/>
          <p:nvPr/>
        </p:nvSpPr>
        <p:spPr>
          <a:xfrm>
            <a:off x="6667232" y="3306951"/>
            <a:ext cx="1210588" cy="338554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zh-CN" altLang="en-US" sz="1600" dirty="0"/>
              <a:t>保存及提醒</a:t>
            </a:r>
            <a:endParaRPr lang="en-US" altLang="zh-CN" sz="1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8CEBE3-8A0A-41C7-91DD-2054D09D5D7D}"/>
              </a:ext>
            </a:extLst>
          </p:cNvPr>
          <p:cNvSpPr/>
          <p:nvPr/>
        </p:nvSpPr>
        <p:spPr>
          <a:xfrm>
            <a:off x="6889878" y="1827191"/>
            <a:ext cx="465017" cy="21043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6FE472-F781-449C-A7E1-A0E82296DB90}"/>
              </a:ext>
            </a:extLst>
          </p:cNvPr>
          <p:cNvSpPr/>
          <p:nvPr/>
        </p:nvSpPr>
        <p:spPr>
          <a:xfrm>
            <a:off x="6633547" y="1778374"/>
            <a:ext cx="194399" cy="26813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B4995B-D241-4175-9558-E498EE7CADB2}"/>
              </a:ext>
            </a:extLst>
          </p:cNvPr>
          <p:cNvSpPr/>
          <p:nvPr/>
        </p:nvSpPr>
        <p:spPr>
          <a:xfrm>
            <a:off x="6649591" y="2852442"/>
            <a:ext cx="1107996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zh-CN" altLang="en-US" dirty="0"/>
              <a:t>分享链接</a:t>
            </a:r>
            <a:endParaRPr lang="en-US" altLang="zh-C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2687AD-0BF1-421A-86B0-09799A950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05" t="37024" r="11330" b="15704"/>
          <a:stretch/>
        </p:blipFill>
        <p:spPr>
          <a:xfrm>
            <a:off x="3207682" y="2091227"/>
            <a:ext cx="3032619" cy="24314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818C9D-4D9B-486C-9414-ABD1EC37BBF9}"/>
              </a:ext>
            </a:extLst>
          </p:cNvPr>
          <p:cNvSpPr txBox="1"/>
          <p:nvPr/>
        </p:nvSpPr>
        <p:spPr>
          <a:xfrm>
            <a:off x="4479721" y="3067885"/>
            <a:ext cx="169457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设置提醒频率：</a:t>
            </a:r>
            <a:endParaRPr lang="en-US" altLang="zh-CN" sz="1400" dirty="0"/>
          </a:p>
          <a:p>
            <a:r>
              <a:rPr lang="zh-CN" altLang="en-US" sz="1400" dirty="0"/>
              <a:t>即时，每周，每月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013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4910"/>
            <a:ext cx="8229600" cy="655529"/>
          </a:xfrm>
        </p:spPr>
        <p:txBody>
          <a:bodyPr/>
          <a:lstStyle/>
          <a:p>
            <a:r>
              <a:rPr lang="zh-CN" altLang="en-US" dirty="0"/>
              <a:t>查看保存的结果，更改提醒设置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11657" y="4767264"/>
            <a:ext cx="3108143" cy="271326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/>
              <a:t>94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AB668-C2A5-47DA-9F93-EC32F7CD6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59" y="760439"/>
            <a:ext cx="5726332" cy="375598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74A26F2-DFEA-4BD5-8182-1A5ADD61B18E}"/>
              </a:ext>
            </a:extLst>
          </p:cNvPr>
          <p:cNvSpPr/>
          <p:nvPr/>
        </p:nvSpPr>
        <p:spPr>
          <a:xfrm>
            <a:off x="5386538" y="751678"/>
            <a:ext cx="379141" cy="2899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E65E71-29BB-4D2D-B656-E4E007F7593E}"/>
              </a:ext>
            </a:extLst>
          </p:cNvPr>
          <p:cNvSpPr/>
          <p:nvPr/>
        </p:nvSpPr>
        <p:spPr>
          <a:xfrm>
            <a:off x="676529" y="2161011"/>
            <a:ext cx="856802" cy="65792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DE6BB6-2C44-42FE-9FDE-36F0FE4EA6D4}"/>
              </a:ext>
            </a:extLst>
          </p:cNvPr>
          <p:cNvSpPr/>
          <p:nvPr/>
        </p:nvSpPr>
        <p:spPr>
          <a:xfrm>
            <a:off x="5588980" y="1882319"/>
            <a:ext cx="772358" cy="2899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68A71F-8658-4EDF-883C-4729ADEAFE59}"/>
              </a:ext>
            </a:extLst>
          </p:cNvPr>
          <p:cNvSpPr/>
          <p:nvPr/>
        </p:nvSpPr>
        <p:spPr>
          <a:xfrm>
            <a:off x="2057012" y="2754683"/>
            <a:ext cx="594587" cy="22425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ACA100-B8FA-4447-A0FD-9B2E4B357BE1}"/>
              </a:ext>
            </a:extLst>
          </p:cNvPr>
          <p:cNvSpPr txBox="1"/>
          <p:nvPr/>
        </p:nvSpPr>
        <p:spPr>
          <a:xfrm>
            <a:off x="2651598" y="2231463"/>
            <a:ext cx="2516020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更改提醒频率或取消提醒设置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8043A7-53D8-42A7-A599-A9BC974A50B7}"/>
              </a:ext>
            </a:extLst>
          </p:cNvPr>
          <p:cNvSpPr txBox="1"/>
          <p:nvPr/>
        </p:nvSpPr>
        <p:spPr>
          <a:xfrm>
            <a:off x="6485775" y="1729450"/>
            <a:ext cx="1441420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在当前时间快速</a:t>
            </a:r>
            <a:endParaRPr lang="en-US" altLang="zh-CN" sz="1400" dirty="0"/>
          </a:p>
          <a:p>
            <a:r>
              <a:rPr lang="zh-CN" altLang="en-US" sz="1400" dirty="0"/>
              <a:t>进行新的检索</a:t>
            </a:r>
            <a:endParaRPr lang="en-US" sz="1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F814F47-E8D5-4594-9384-3988FEADD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55" t="60734" r="36523" b="15042"/>
          <a:stretch/>
        </p:blipFill>
        <p:spPr>
          <a:xfrm>
            <a:off x="3483872" y="2675445"/>
            <a:ext cx="2701256" cy="7660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1A424C-C360-45DF-8522-E98F1502AAF4}"/>
              </a:ext>
            </a:extLst>
          </p:cNvPr>
          <p:cNvSpPr txBox="1"/>
          <p:nvPr/>
        </p:nvSpPr>
        <p:spPr>
          <a:xfrm>
            <a:off x="6216909" y="2675445"/>
            <a:ext cx="156643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可对文献、物质、</a:t>
            </a:r>
            <a:r>
              <a:rPr lang="en-US" altLang="zh-CN" sz="1200" dirty="0"/>
              <a:t>Markush</a:t>
            </a:r>
            <a:r>
              <a:rPr lang="zh-CN" altLang="en-US" sz="1200" dirty="0"/>
              <a:t>和反应检索结果设置定期提醒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921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4910"/>
            <a:ext cx="8229600" cy="655529"/>
          </a:xfrm>
        </p:spPr>
        <p:txBody>
          <a:bodyPr/>
          <a:lstStyle/>
          <a:p>
            <a:r>
              <a:rPr lang="zh-CN" altLang="en-US" dirty="0"/>
              <a:t>删除保存的结果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6264" y="4767264"/>
            <a:ext cx="3063536" cy="243157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/>
              <a:t>95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72F2B-0ACF-4319-AB4D-BB52FEA49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18" y="1025138"/>
            <a:ext cx="7409516" cy="309322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57CF4B-CBA0-4822-B5C7-ACA0A2BB4F5D}"/>
              </a:ext>
            </a:extLst>
          </p:cNvPr>
          <p:cNvSpPr/>
          <p:nvPr/>
        </p:nvSpPr>
        <p:spPr>
          <a:xfrm>
            <a:off x="1117810" y="1917197"/>
            <a:ext cx="2006390" cy="36460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7B1669-C267-41F6-A868-56A6BEF8DA0F}"/>
              </a:ext>
            </a:extLst>
          </p:cNvPr>
          <p:cNvSpPr/>
          <p:nvPr/>
        </p:nvSpPr>
        <p:spPr>
          <a:xfrm>
            <a:off x="7524675" y="1456295"/>
            <a:ext cx="335317" cy="3125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A1C43E-6DCF-4853-AC31-9D80D4B08D4E}"/>
              </a:ext>
            </a:extLst>
          </p:cNvPr>
          <p:cNvSpPr txBox="1"/>
          <p:nvPr/>
        </p:nvSpPr>
        <p:spPr>
          <a:xfrm>
            <a:off x="5097920" y="1409341"/>
            <a:ext cx="1826141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可删除保存的结果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197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9" y="188118"/>
            <a:ext cx="7990840" cy="655529"/>
          </a:xfrm>
        </p:spPr>
        <p:txBody>
          <a:bodyPr/>
          <a:lstStyle/>
          <a:p>
            <a:r>
              <a:rPr lang="zh-CN" altLang="en-US" dirty="0"/>
              <a:t>合并保存的检索结果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96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0891A80-5A29-443A-83DD-8EFD82823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71AD90-F773-43D5-8EF1-A48E24DB9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79" y="956052"/>
            <a:ext cx="6052121" cy="3352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B4F78E-CBA1-4250-A2FF-D0FE60A848C8}"/>
              </a:ext>
            </a:extLst>
          </p:cNvPr>
          <p:cNvSpPr/>
          <p:nvPr/>
        </p:nvSpPr>
        <p:spPr>
          <a:xfrm>
            <a:off x="578840" y="3112316"/>
            <a:ext cx="1233182" cy="520117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2A9268-5549-4B82-8A3F-72ABDC6086F5}"/>
              </a:ext>
            </a:extLst>
          </p:cNvPr>
          <p:cNvSpPr txBox="1"/>
          <p:nvPr/>
        </p:nvSpPr>
        <p:spPr>
          <a:xfrm>
            <a:off x="1434516" y="2476691"/>
            <a:ext cx="196302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在保存的结果中，点击左侧</a:t>
            </a:r>
            <a:r>
              <a:rPr lang="en-US" altLang="zh-CN" sz="1400" dirty="0"/>
              <a:t>Combine</a:t>
            </a:r>
            <a:r>
              <a:rPr lang="zh-CN" altLang="en-US" sz="1400" dirty="0"/>
              <a:t>按钮</a:t>
            </a: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85BDC2-9907-418F-A6F1-A520819BCFC3}"/>
              </a:ext>
            </a:extLst>
          </p:cNvPr>
          <p:cNvSpPr/>
          <p:nvPr/>
        </p:nvSpPr>
        <p:spPr>
          <a:xfrm>
            <a:off x="5478011" y="972830"/>
            <a:ext cx="318782" cy="2267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420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9" y="188118"/>
            <a:ext cx="7990840" cy="655529"/>
          </a:xfrm>
        </p:spPr>
        <p:txBody>
          <a:bodyPr/>
          <a:lstStyle/>
          <a:p>
            <a:r>
              <a:rPr lang="zh-CN" altLang="en-US" dirty="0"/>
              <a:t>合并保存的检索结果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97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0891A80-5A29-443A-83DD-8EFD82823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B227A5-645A-4CC1-91FC-DD7EFBFA3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226" y="1130035"/>
            <a:ext cx="3815547" cy="250647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9FA05D-5628-4946-BF95-AF91EF571D3C}"/>
              </a:ext>
            </a:extLst>
          </p:cNvPr>
          <p:cNvSpPr/>
          <p:nvPr/>
        </p:nvSpPr>
        <p:spPr>
          <a:xfrm>
            <a:off x="2767155" y="2944537"/>
            <a:ext cx="973123" cy="335560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C61FD-9DFF-4A9F-93AE-61C1D9F706D1}"/>
              </a:ext>
            </a:extLst>
          </p:cNvPr>
          <p:cNvSpPr txBox="1"/>
          <p:nvPr/>
        </p:nvSpPr>
        <p:spPr>
          <a:xfrm>
            <a:off x="2473540" y="3922896"/>
            <a:ext cx="432993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选择需要合并处理的结果集类型：物质、反应或文献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84617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9" y="188118"/>
            <a:ext cx="7990840" cy="655529"/>
          </a:xfrm>
        </p:spPr>
        <p:txBody>
          <a:bodyPr/>
          <a:lstStyle/>
          <a:p>
            <a:r>
              <a:rPr lang="zh-CN" altLang="en-US" dirty="0"/>
              <a:t>合并保存的检索结果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98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0891A80-5A29-443A-83DD-8EFD82823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32F4A-1279-45AF-B220-D157EABF5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617" y="1242266"/>
            <a:ext cx="3840765" cy="250647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283A4C-A85B-485B-A960-C9FAB6226C1F}"/>
              </a:ext>
            </a:extLst>
          </p:cNvPr>
          <p:cNvSpPr/>
          <p:nvPr/>
        </p:nvSpPr>
        <p:spPr>
          <a:xfrm>
            <a:off x="2812410" y="3083333"/>
            <a:ext cx="973123" cy="335560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87C36E-CB59-4E86-82E2-06FD2EF7BA1B}"/>
              </a:ext>
            </a:extLst>
          </p:cNvPr>
          <p:cNvSpPr txBox="1"/>
          <p:nvPr/>
        </p:nvSpPr>
        <p:spPr>
          <a:xfrm>
            <a:off x="2566243" y="3993469"/>
            <a:ext cx="4011513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选择需要怎样的处理方式：合并、取交集或排除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78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9" y="188118"/>
            <a:ext cx="7990840" cy="655529"/>
          </a:xfrm>
        </p:spPr>
        <p:txBody>
          <a:bodyPr/>
          <a:lstStyle/>
          <a:p>
            <a:r>
              <a:rPr lang="zh-CN" altLang="en-US" dirty="0"/>
              <a:t>合并保存的检索结果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4479-72A1-426A-804A-2CC049AC2BC4}" type="slidenum">
              <a:rPr lang="en-US" smtClean="0">
                <a:solidFill>
                  <a:srgbClr val="425563"/>
                </a:solidFill>
              </a:rPr>
              <a:pPr/>
              <a:t>99</a:t>
            </a:fld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0891A80-5A29-443A-83DD-8EFD82823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5691" y="4786207"/>
            <a:ext cx="3032618" cy="273844"/>
          </a:xfrm>
        </p:spPr>
        <p:txBody>
          <a:bodyPr/>
          <a:lstStyle/>
          <a:p>
            <a:r>
              <a:rPr lang="en-US" dirty="0"/>
              <a:t>CAS is a division of the American Chemical Society.                 Copyright 20</a:t>
            </a:r>
            <a:r>
              <a:rPr lang="en-US" altLang="zh-CN" dirty="0"/>
              <a:t>20</a:t>
            </a:r>
            <a:r>
              <a:rPr lang="en-US" dirty="0"/>
              <a:t> American Chemical Society. All rights reserved.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7BBADD-5D77-4B3F-8D01-3AAAAF4C9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91" y="922464"/>
            <a:ext cx="4204815" cy="265124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114C0F-1850-40DA-8D18-1B94B2B79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223" y="922464"/>
            <a:ext cx="4194269" cy="296971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4D17E0-9B8B-4158-9769-469162F0EB94}"/>
              </a:ext>
            </a:extLst>
          </p:cNvPr>
          <p:cNvSpPr/>
          <p:nvPr/>
        </p:nvSpPr>
        <p:spPr>
          <a:xfrm>
            <a:off x="387991" y="3330428"/>
            <a:ext cx="601910" cy="243281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A092CC-4A88-4B4A-A38E-E4C010C9621B}"/>
              </a:ext>
            </a:extLst>
          </p:cNvPr>
          <p:cNvSpPr txBox="1"/>
          <p:nvPr/>
        </p:nvSpPr>
        <p:spPr>
          <a:xfrm>
            <a:off x="880844" y="3703713"/>
            <a:ext cx="21748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选中需要处理的结果集，</a:t>
            </a:r>
            <a:endParaRPr lang="en-US" altLang="zh-CN" sz="1400" dirty="0"/>
          </a:p>
          <a:p>
            <a:r>
              <a:rPr lang="zh-CN" altLang="en-US" sz="1400" dirty="0"/>
              <a:t>然后点击</a:t>
            </a:r>
            <a:r>
              <a:rPr lang="en-US" altLang="zh-CN" sz="1400" dirty="0"/>
              <a:t>View Results</a:t>
            </a:r>
            <a:r>
              <a:rPr lang="zh-CN" altLang="en-US" sz="1400" dirty="0"/>
              <a:t>获取新的结果集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7508275"/>
      </p:ext>
    </p:extLst>
  </p:cSld>
  <p:clrMapOvr>
    <a:masterClrMapping/>
  </p:clrMapOvr>
</p:sld>
</file>

<file path=ppt/theme/theme1.xml><?xml version="1.0" encoding="utf-8"?>
<a:theme xmlns:a="http://schemas.openxmlformats.org/drawingml/2006/main" name="cas_standard (2)">
  <a:themeElements>
    <a:clrScheme name="CAS">
      <a:dk1>
        <a:sysClr val="windowText" lastClr="000000"/>
      </a:dk1>
      <a:lt1>
        <a:sysClr val="window" lastClr="FFFFFF"/>
      </a:lt1>
      <a:dk2>
        <a:srgbClr val="005CAB"/>
      </a:dk2>
      <a:lt2>
        <a:srgbClr val="EEECE1"/>
      </a:lt2>
      <a:accent1>
        <a:srgbClr val="16468C"/>
      </a:accent1>
      <a:accent2>
        <a:srgbClr val="FDC82F"/>
      </a:accent2>
      <a:accent3>
        <a:srgbClr val="425563"/>
      </a:accent3>
      <a:accent4>
        <a:srgbClr val="861F41"/>
      </a:accent4>
      <a:accent5>
        <a:srgbClr val="165C7D"/>
      </a:accent5>
      <a:accent6>
        <a:srgbClr val="65327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s_standard_2018">
  <a:themeElements>
    <a:clrScheme name="CAS">
      <a:dk1>
        <a:sysClr val="windowText" lastClr="000000"/>
      </a:dk1>
      <a:lt1>
        <a:sysClr val="window" lastClr="FFFFFF"/>
      </a:lt1>
      <a:dk2>
        <a:srgbClr val="005CAB"/>
      </a:dk2>
      <a:lt2>
        <a:srgbClr val="EEECE1"/>
      </a:lt2>
      <a:accent1>
        <a:srgbClr val="16468C"/>
      </a:accent1>
      <a:accent2>
        <a:srgbClr val="FDC82F"/>
      </a:accent2>
      <a:accent3>
        <a:srgbClr val="425563"/>
      </a:accent3>
      <a:accent4>
        <a:srgbClr val="861F41"/>
      </a:accent4>
      <a:accent5>
        <a:srgbClr val="165C7D"/>
      </a:accent5>
      <a:accent6>
        <a:srgbClr val="65327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 Presentation_External.potx" id="{67D1875C-3AC2-4828-B586-36436FF2EF36}" vid="{15F5D08A-D98B-44C7-9603-D2C8659F1D7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11041</TotalTime>
  <Words>7481</Words>
  <Application>Microsoft Office PowerPoint</Application>
  <PresentationFormat>On-screen Show (16:9)</PresentationFormat>
  <Paragraphs>676</Paragraphs>
  <Slides>104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104</vt:i4>
      </vt:variant>
    </vt:vector>
  </HeadingPairs>
  <TitlesOfParts>
    <vt:vector size="115" baseType="lpstr">
      <vt:lpstr>Lato Heavy</vt:lpstr>
      <vt:lpstr>Microsoft YaHei</vt:lpstr>
      <vt:lpstr>宋体</vt:lpstr>
      <vt:lpstr>Arial</vt:lpstr>
      <vt:lpstr>Calibri</vt:lpstr>
      <vt:lpstr>Calibri Light</vt:lpstr>
      <vt:lpstr>Symbol</vt:lpstr>
      <vt:lpstr>Times New Roman</vt:lpstr>
      <vt:lpstr>Wingdings</vt:lpstr>
      <vt:lpstr>cas_standard (2)</vt:lpstr>
      <vt:lpstr>cas_standard_2018</vt:lpstr>
      <vt:lpstr>利用SciFindern获取材料研发信息</vt:lpstr>
      <vt:lpstr>SciFindern登陆平台 </vt:lpstr>
      <vt:lpstr>SciFindern使用介绍</vt:lpstr>
      <vt:lpstr>美国化学文摘社(CAS)隶属美国化学会(ACS)，致力于追踪、收录、标引科学信息</vt:lpstr>
      <vt:lpstr>全面的内容覆盖——无需担心重要信息的遗漏</vt:lpstr>
      <vt:lpstr>CAS数据的独特性 </vt:lpstr>
      <vt:lpstr>CAS数据的独特性</vt:lpstr>
      <vt:lpstr>CAS数据的独特性</vt:lpstr>
      <vt:lpstr>SciFinder-n中数据库的内容覆盖</vt:lpstr>
      <vt:lpstr>CAS科学家利用人类智慧对公开内容进行揭示, 使相关信息更容易被挖掘</vt:lpstr>
      <vt:lpstr>CAS科学家利用人类智慧对公开内容进行揭示，使相关信息更容易被挖掘</vt:lpstr>
      <vt:lpstr>CAS的科学家对专利进行必要改写，使其更容易被理解和获取</vt:lpstr>
      <vt:lpstr>PowerPoint Presentation</vt:lpstr>
      <vt:lpstr>PowerPoint Presentation</vt:lpstr>
      <vt:lpstr>PowerPoint Presentation</vt:lpstr>
      <vt:lpstr>CAS各类科学信息研究工具</vt:lpstr>
      <vt:lpstr>LIMITLESS POSSIBILITIES 无限可能</vt:lpstr>
      <vt:lpstr>SciFinder-n是来自美国化学文摘社（CAS)的全新产品</vt:lpstr>
      <vt:lpstr>PowerPoint Presentation</vt:lpstr>
      <vt:lpstr>简化的界面，快速执行检索</vt:lpstr>
      <vt:lpstr>PowerPoint Presentation</vt:lpstr>
      <vt:lpstr>内容</vt:lpstr>
      <vt:lpstr>自动提示词，启发灵感; 同时支持布尔逻辑运算符和自然语言</vt:lpstr>
      <vt:lpstr>PowerPoint Presentation</vt:lpstr>
      <vt:lpstr>OLED中的磷光材料 </vt:lpstr>
      <vt:lpstr>PowerPoint Presentation</vt:lpstr>
      <vt:lpstr>Concept:标准概念词库，细化文献中涉及的研究点 </vt:lpstr>
      <vt:lpstr>Concept:标准概念词库，细化文献中涉及的研究点 </vt:lpstr>
      <vt:lpstr>Search Within Results:主题词二次筛选,通过关键词/短语进一步筛选感兴趣的文献</vt:lpstr>
      <vt:lpstr>PowerPoint Presentation</vt:lpstr>
      <vt:lpstr>PowerPoint Presentation</vt:lpstr>
      <vt:lpstr>PowerPoint Presentation</vt:lpstr>
      <vt:lpstr>Citation Map: 引文地图，发现相关的研究方向 </vt:lpstr>
      <vt:lpstr>PowerPoint Presentation</vt:lpstr>
      <vt:lpstr>专利布局 </vt:lpstr>
      <vt:lpstr>人工定位、标引，便捷地阅读和快速理解专利中重要的技术信息</vt:lpstr>
      <vt:lpstr>离线专利全文中丰富的物质标引信息</vt:lpstr>
      <vt:lpstr>内容</vt:lpstr>
      <vt:lpstr>现代化的检索界面，更快地获得可执行的检索结果</vt:lpstr>
      <vt:lpstr>获取磷光材料研究文献中涉及的所有物质 </vt:lpstr>
      <vt:lpstr>丰富、直观的自动聚类分析</vt:lpstr>
      <vt:lpstr>通过物质类型、结构、属性和谱图等信息进一步精炼感兴趣的物质</vt:lpstr>
      <vt:lpstr>PowerPoint Presentation</vt:lpstr>
      <vt:lpstr>PowerPoint Presentation</vt:lpstr>
      <vt:lpstr>直接通过Substances检索来获取物质</vt:lpstr>
      <vt:lpstr>通过专利号检索物质</vt:lpstr>
      <vt:lpstr>通过根据核磁谱图值检索物质</vt:lpstr>
      <vt:lpstr>通过结构式检索物质 </vt:lpstr>
      <vt:lpstr>ChemDoodle结构编辑器可用于触屏设备 </vt:lpstr>
      <vt:lpstr>快速获取全面的结构信息，智能检索实现结构精准分析</vt:lpstr>
      <vt:lpstr>规避专利侵权风险/新颖性评估—-通过Markush检索，明确专利中保护的化合物结构</vt:lpstr>
      <vt:lpstr>聚合物检索 </vt:lpstr>
      <vt:lpstr>物质标识符检索（物质名称/CAS号） </vt:lpstr>
      <vt:lpstr>聚合物检索——结构式检索 </vt:lpstr>
      <vt:lpstr>绘制结构 </vt:lpstr>
      <vt:lpstr>可选择单组份+聚合物 </vt:lpstr>
      <vt:lpstr>通过化学结构进一步限定检索结果 </vt:lpstr>
      <vt:lpstr>检索结果 </vt:lpstr>
      <vt:lpstr>聚合物检索——分子式检索 </vt:lpstr>
      <vt:lpstr>分子式检索聚合物 </vt:lpstr>
      <vt:lpstr>(C2 H4 . C2 F4)x——检索结果</vt:lpstr>
      <vt:lpstr>(C12 H12 O4)n——检索结果 </vt:lpstr>
      <vt:lpstr>内容</vt:lpstr>
      <vt:lpstr>反应的检索方法</vt:lpstr>
      <vt:lpstr>一键获取物质的合成制备方法信息</vt:lpstr>
      <vt:lpstr>通过CAS RN快速获取物质的反应信息；MethodsNow全面、高效地获取物质的合成制备详情</vt:lpstr>
      <vt:lpstr>MethodsNow全面、高效地获取物质的合成制备详情</vt:lpstr>
      <vt:lpstr>通过文献获取其中涉及的反应信息</vt:lpstr>
      <vt:lpstr>通过绘制反应式检索反应 </vt:lpstr>
      <vt:lpstr>一次性获得精确结构、亚结构和相似结构的反应结果集 </vt:lpstr>
      <vt:lpstr>PowerPoint Presentation</vt:lpstr>
      <vt:lpstr>反应结果展示</vt:lpstr>
      <vt:lpstr>反应结果展示</vt:lpstr>
      <vt:lpstr>在反应结果集中筛选参与的物质结构 </vt:lpstr>
      <vt:lpstr>在反应结果集中筛选参与的物质结构 </vt:lpstr>
      <vt:lpstr>也可以直接点开结构编辑器，点击Edit Drawing在之前的反应式中修改绘制结构</vt:lpstr>
      <vt:lpstr>PowerPoint Presentation</vt:lpstr>
      <vt:lpstr>PowerPoint Presentation</vt:lpstr>
      <vt:lpstr>PowerPoint Presentation</vt:lpstr>
      <vt:lpstr>内容</vt:lpstr>
      <vt:lpstr>内容</vt:lpstr>
      <vt:lpstr>1.已知化合物的逆合成路线：反应检索时，在结构编辑器下方点击Create Retrosynthesis Plan获得实验路线，点击Set Plan Options获得预测路线</vt:lpstr>
      <vt:lpstr>已知物质的逆合成实验路线结果</vt:lpstr>
      <vt:lpstr>点击Evidence获取此最优路线的实验详情；点击Alternative Steps查看替换合成路线</vt:lpstr>
      <vt:lpstr>查看Evidence中19条实验详情</vt:lpstr>
      <vt:lpstr>查看替代的逆合成路线</vt:lpstr>
      <vt:lpstr>查看已知物质的预测逆合成路线</vt:lpstr>
      <vt:lpstr>获得自定义后的新路线</vt:lpstr>
      <vt:lpstr>2.未知结构的逆合成反应路线设计：通过反应检索，绘制结构后点击Set Plan Options来进行参数设置</vt:lpstr>
      <vt:lpstr>在进行预测的反应路线设计时，可对合成深度、反应规则的常见性、以及结构中键的保护或断裂进行设置</vt:lpstr>
      <vt:lpstr>在预测路线中，通过Scoring可查看预测路线考量的几个重要因素，也可根据需要进行重新调整</vt:lpstr>
      <vt:lpstr>内容</vt:lpstr>
      <vt:lpstr>下载、分享、保存及设置提醒功能</vt:lpstr>
      <vt:lpstr>查看保存的结果，更改提醒设置</vt:lpstr>
      <vt:lpstr>删除保存的结果</vt:lpstr>
      <vt:lpstr>合并保存的检索结果</vt:lpstr>
      <vt:lpstr>合并保存的检索结果</vt:lpstr>
      <vt:lpstr>合并保存的检索结果</vt:lpstr>
      <vt:lpstr>合并保存的检索结果</vt:lpstr>
      <vt:lpstr>管理历史检索记录</vt:lpstr>
      <vt:lpstr>一个窗口可进行多项检索，加快想法的验证</vt:lpstr>
      <vt:lpstr>SciFindern 是来自美国化学文摘社（CAS)的全新产品</vt:lpstr>
      <vt:lpstr>SciFindern全程助力研发突破 </vt:lpstr>
      <vt:lpstr>PowerPoint Presentation</vt:lpstr>
    </vt:vector>
  </TitlesOfParts>
  <Company>CAS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Ross, Rhonda R</dc:creator>
  <cp:lastModifiedBy>Qian, Cyrene X</cp:lastModifiedBy>
  <cp:revision>1348</cp:revision>
  <cp:lastPrinted>2016-12-02T09:25:06Z</cp:lastPrinted>
  <dcterms:created xsi:type="dcterms:W3CDTF">2016-01-15T22:37:16Z</dcterms:created>
  <dcterms:modified xsi:type="dcterms:W3CDTF">2020-12-16T07:35:02Z</dcterms:modified>
</cp:coreProperties>
</file>